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  <p:sldMasterId id="2147483689" r:id="rId2"/>
  </p:sldMasterIdLst>
  <p:sldIdLst>
    <p:sldId id="256" r:id="rId3"/>
    <p:sldId id="278" r:id="rId4"/>
    <p:sldId id="279" r:id="rId5"/>
    <p:sldId id="280" r:id="rId6"/>
    <p:sldId id="281" r:id="rId7"/>
    <p:sldId id="282" r:id="rId8"/>
    <p:sldId id="258" r:id="rId9"/>
    <p:sldId id="259" r:id="rId10"/>
    <p:sldId id="261" r:id="rId11"/>
    <p:sldId id="313" r:id="rId12"/>
    <p:sldId id="319" r:id="rId13"/>
    <p:sldId id="314" r:id="rId14"/>
    <p:sldId id="315" r:id="rId15"/>
    <p:sldId id="316" r:id="rId16"/>
    <p:sldId id="317" r:id="rId17"/>
    <p:sldId id="320" r:id="rId18"/>
    <p:sldId id="274" r:id="rId19"/>
    <p:sldId id="265" r:id="rId20"/>
    <p:sldId id="311" r:id="rId21"/>
    <p:sldId id="276" r:id="rId22"/>
    <p:sldId id="263" r:id="rId23"/>
    <p:sldId id="264" r:id="rId24"/>
    <p:sldId id="268" r:id="rId25"/>
    <p:sldId id="269" r:id="rId26"/>
    <p:sldId id="306" r:id="rId27"/>
    <p:sldId id="273" r:id="rId28"/>
    <p:sldId id="275" r:id="rId29"/>
    <p:sldId id="284" r:id="rId30"/>
    <p:sldId id="285" r:id="rId31"/>
    <p:sldId id="287" r:id="rId32"/>
    <p:sldId id="289" r:id="rId33"/>
    <p:sldId id="318" r:id="rId34"/>
    <p:sldId id="321" r:id="rId35"/>
    <p:sldId id="323" r:id="rId36"/>
    <p:sldId id="290" r:id="rId37"/>
    <p:sldId id="291" r:id="rId38"/>
    <p:sldId id="292" r:id="rId39"/>
    <p:sldId id="324" r:id="rId40"/>
    <p:sldId id="325" r:id="rId41"/>
    <p:sldId id="326" r:id="rId42"/>
    <p:sldId id="327" r:id="rId43"/>
    <p:sldId id="328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9" r:id="rId52"/>
    <p:sldId id="310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0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223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230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4741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94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43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541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83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395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588F-B46B-4C4D-ADEA-462770A609E6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1BD6-E986-4168-8DF4-D64430B0E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95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38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917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781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503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20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8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134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005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170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530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7913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3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69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4923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694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e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6491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9772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152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B588F-B46B-4C4D-ADEA-462770A609E6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1BD6-E986-4168-8DF4-D64430B0E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41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4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82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9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5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15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5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334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sh.wikipedia.org/wiki/Definicija" TargetMode="External"/><Relationship Id="rId13" Type="http://schemas.openxmlformats.org/officeDocument/2006/relationships/hyperlink" Target="https://sh.wikipedia.org/wiki/Eksperiment" TargetMode="External"/><Relationship Id="rId3" Type="http://schemas.openxmlformats.org/officeDocument/2006/relationships/hyperlink" Target="https://sh.wikipedia.org/wiki/Sinteza" TargetMode="External"/><Relationship Id="rId7" Type="http://schemas.openxmlformats.org/officeDocument/2006/relationships/hyperlink" Target="https://sh.wikipedia.org/w/index.php?title=Dekonstrukcija&amp;action=edit&amp;redlink=1" TargetMode="External"/><Relationship Id="rId12" Type="http://schemas.openxmlformats.org/officeDocument/2006/relationships/hyperlink" Target="https://sh.wikipedia.org/w/index.php?title=Analogija&amp;action=edit&amp;redlink=1" TargetMode="External"/><Relationship Id="rId2" Type="http://schemas.openxmlformats.org/officeDocument/2006/relationships/hyperlink" Target="https://sh.wikipedia.org/wiki/Analiza" TargetMode="Externa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sh.wikipedia.org/w/index.php?title=Specifikacija&amp;action=edit&amp;redlink=1" TargetMode="External"/><Relationship Id="rId11" Type="http://schemas.openxmlformats.org/officeDocument/2006/relationships/hyperlink" Target="https://sh.wikipedia.org/wiki/Indukcija" TargetMode="External"/><Relationship Id="rId5" Type="http://schemas.openxmlformats.org/officeDocument/2006/relationships/hyperlink" Target="https://sh.wikipedia.org/wiki/Generalizacija" TargetMode="External"/><Relationship Id="rId10" Type="http://schemas.openxmlformats.org/officeDocument/2006/relationships/hyperlink" Target="https://sh.wikipedia.org/wiki/Dedukcija" TargetMode="External"/><Relationship Id="rId4" Type="http://schemas.openxmlformats.org/officeDocument/2006/relationships/hyperlink" Target="https://sh.wikipedia.org/wiki/Apstrakcija" TargetMode="External"/><Relationship Id="rId9" Type="http://schemas.openxmlformats.org/officeDocument/2006/relationships/hyperlink" Target="https://sh.wikipedia.org/wiki/Divizija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F996577-CFEA-41EF-994B-1176846A33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Izbor metodologije</a:t>
            </a:r>
            <a:r>
              <a:rPr lang="ru-RU" dirty="0"/>
              <a:t>, </a:t>
            </a:r>
            <a:r>
              <a:rPr lang="sr-Latn-RS" dirty="0"/>
              <a:t>postavljanje hipoteze i</a:t>
            </a:r>
            <a:r>
              <a:rPr lang="ru-RU" dirty="0"/>
              <a:t> </a:t>
            </a:r>
            <a:r>
              <a:rPr lang="sr-Latn-RS" dirty="0"/>
              <a:t>ciljeva</a:t>
            </a:r>
            <a:endParaRPr lang="en-US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0E80CAE7-5A7E-4B4A-B363-4016744F2D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err="1"/>
              <a:t>Doc</a:t>
            </a:r>
            <a:r>
              <a:rPr lang="sr-Latn-RS" dirty="0"/>
              <a:t>. Dr Aleksandar </a:t>
            </a:r>
            <a:r>
              <a:rPr lang="sr-Latn-RS" dirty="0" err="1"/>
              <a:t>cvetković</a:t>
            </a:r>
            <a:endParaRPr lang="sr-Cyrl-RS" dirty="0"/>
          </a:p>
          <a:p>
            <a:r>
              <a:rPr lang="sr-Latn-RS" dirty="0"/>
              <a:t>Kragujevac februar </a:t>
            </a:r>
            <a:r>
              <a:rPr lang="sr-Cyrl-RS" dirty="0"/>
              <a:t>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359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898E760-166C-4861-9B58-9CE0B8E026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/>
              <a:t>POSTAVLJANJE HIPOTEZE</a:t>
            </a:r>
            <a:endParaRPr lang="en-US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6DBD47E-83BE-4A65-A4F5-7D194786D0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/>
              <a:t>PRE NEGO STO ODLUČIMO NA KOJI ĆEMO NAČIN (METODOLOGIJA) NEŠTO DA URADIMO MORAMO PRECIZNO DA DEFINIŠEMO ŠTA ŽELIMO DA URADIMO I DOKAŽEMO (HIPOTEZA)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775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>
            <a:extLst>
              <a:ext uri="{FF2B5EF4-FFF2-40B4-BE49-F238E27FC236}">
                <a16:creationId xmlns:a16="http://schemas.microsoft.com/office/drawing/2014/main" id="{467DDFF4-7652-4478-8456-9E15719F9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32114A9-3C44-4032-81D3-F8424CC57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10C6A8B7-8F11-4391-846B-BB2A2DE1E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A44D924E-8BE7-4761-BFB6-DA841EFC9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AF39E5B-9027-415A-8852-7CDAF9E24D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Čuvar mesta za sadržaj 3">
            <a:extLst>
              <a:ext uri="{FF2B5EF4-FFF2-40B4-BE49-F238E27FC236}">
                <a16:creationId xmlns:a16="http://schemas.microsoft.com/office/drawing/2014/main" id="{CE845758-E282-447B-94E3-5091A5DB4F2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312563" y="569167"/>
            <a:ext cx="5309688" cy="5580639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F2AAD068-19B0-442C-9016-037CD478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382" y="957486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/>
              <a:t>ALGORITAM RAZMIŠLJANJA TOKOM PLANIRANJA NAUČNOG RADA</a:t>
            </a:r>
          </a:p>
        </p:txBody>
      </p:sp>
    </p:spTree>
    <p:extLst>
      <p:ext uri="{BB962C8B-B14F-4D97-AF65-F5344CB8AC3E}">
        <p14:creationId xmlns:p14="http://schemas.microsoft.com/office/powerpoint/2010/main" val="442089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BCA49B7-4904-44EE-BA15-F76044959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HIPOTEZA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64B9AC0-6E55-4086-AFEC-E7537B4626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Hipoteza</a:t>
            </a:r>
            <a:r>
              <a:rPr lang="en-US" dirty="0"/>
              <a:t> je </a:t>
            </a:r>
            <a:r>
              <a:rPr lang="en-US" dirty="0" err="1"/>
              <a:t>predloženo</a:t>
            </a:r>
            <a:r>
              <a:rPr lang="en-US" dirty="0"/>
              <a:t> </a:t>
            </a:r>
            <a:r>
              <a:rPr lang="en-US" dirty="0" err="1"/>
              <a:t>objašnjenje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razumna</a:t>
            </a:r>
            <a:r>
              <a:rPr lang="en-US" dirty="0"/>
              <a:t> </a:t>
            </a:r>
            <a:r>
              <a:rPr lang="en-US" dirty="0" err="1"/>
              <a:t>pretpostavka</a:t>
            </a:r>
            <a:r>
              <a:rPr lang="en-US" dirty="0"/>
              <a:t> </a:t>
            </a:r>
            <a:r>
              <a:rPr lang="en-US" dirty="0" err="1"/>
              <a:t>koj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predlaže</a:t>
            </a:r>
            <a:r>
              <a:rPr lang="en-US" dirty="0"/>
              <a:t> </a:t>
            </a:r>
            <a:r>
              <a:rPr lang="en-US" dirty="0" err="1"/>
              <a:t>moguću</a:t>
            </a:r>
            <a:r>
              <a:rPr lang="en-US" dirty="0"/>
              <a:t> </a:t>
            </a:r>
            <a:r>
              <a:rPr lang="en-US" dirty="0" err="1"/>
              <a:t>korelaciju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. </a:t>
            </a:r>
            <a:r>
              <a:rPr lang="en-US" dirty="0" err="1"/>
              <a:t>Termin</a:t>
            </a:r>
            <a:r>
              <a:rPr lang="en-US" dirty="0"/>
              <a:t> se </a:t>
            </a:r>
            <a:r>
              <a:rPr lang="en-US" dirty="0" err="1"/>
              <a:t>izvodi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grčkog</a:t>
            </a:r>
            <a:r>
              <a:rPr lang="en-US" dirty="0"/>
              <a:t> </a:t>
            </a:r>
            <a:r>
              <a:rPr lang="en-US" dirty="0" err="1"/>
              <a:t>jezika</a:t>
            </a:r>
            <a:r>
              <a:rPr lang="en-US" dirty="0"/>
              <a:t>, </a:t>
            </a:r>
            <a:r>
              <a:rPr lang="en-US" dirty="0" err="1"/>
              <a:t>hypotithenai</a:t>
            </a:r>
            <a:r>
              <a:rPr lang="en-US" dirty="0"/>
              <a:t> </a:t>
            </a:r>
            <a:r>
              <a:rPr lang="en-US" dirty="0" err="1"/>
              <a:t>znači</a:t>
            </a:r>
            <a:r>
              <a:rPr lang="en-US" dirty="0"/>
              <a:t> </a:t>
            </a:r>
            <a:r>
              <a:rPr lang="en-US" dirty="0" err="1"/>
              <a:t>staviti</a:t>
            </a:r>
            <a:r>
              <a:rPr lang="en-US" dirty="0"/>
              <a:t> 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pretpostaviti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642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B9E9BB6-DB7C-461D-BD13-7947CE5F5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HIPOTEZA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3A6DBBB-A667-46BF-9F3A-4152454A136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Hipoteze</a:t>
            </a:r>
            <a:r>
              <a:rPr lang="en-US" dirty="0"/>
              <a:t> </a:t>
            </a:r>
            <a:r>
              <a:rPr lang="en-US" dirty="0" err="1"/>
              <a:t>predstavljaju</a:t>
            </a:r>
            <a:r>
              <a:rPr lang="en-US" dirty="0"/>
              <a:t> </a:t>
            </a:r>
            <a:r>
              <a:rPr lang="en-US" dirty="0" err="1"/>
              <a:t>misaono-teorijske</a:t>
            </a:r>
            <a:r>
              <a:rPr lang="en-US" dirty="0"/>
              <a:t> </a:t>
            </a:r>
            <a:r>
              <a:rPr lang="en-US" dirty="0" err="1"/>
              <a:t>dopune</a:t>
            </a:r>
            <a:r>
              <a:rPr lang="en-US" dirty="0"/>
              <a:t> </a:t>
            </a:r>
            <a:r>
              <a:rPr lang="en-US" dirty="0" err="1"/>
              <a:t>izvesnih</a:t>
            </a:r>
            <a:r>
              <a:rPr lang="en-US" dirty="0"/>
              <a:t> </a:t>
            </a:r>
            <a:r>
              <a:rPr lang="en-US" dirty="0" err="1"/>
              <a:t>praznina</a:t>
            </a:r>
            <a:r>
              <a:rPr lang="en-US" dirty="0"/>
              <a:t> u </a:t>
            </a:r>
            <a:r>
              <a:rPr lang="en-US" dirty="0" err="1"/>
              <a:t>poznavanju</a:t>
            </a:r>
            <a:r>
              <a:rPr lang="en-US" dirty="0"/>
              <a:t> </a:t>
            </a:r>
            <a:r>
              <a:rPr lang="en-US" dirty="0" err="1"/>
              <a:t>određenih</a:t>
            </a:r>
            <a:r>
              <a:rPr lang="en-US" dirty="0"/>
              <a:t> </a:t>
            </a:r>
            <a:r>
              <a:rPr lang="en-US" dirty="0" err="1"/>
              <a:t>pojava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čitavih</a:t>
            </a:r>
            <a:r>
              <a:rPr lang="en-US" dirty="0"/>
              <a:t> </a:t>
            </a:r>
            <a:r>
              <a:rPr lang="en-US" dirty="0" err="1"/>
              <a:t>oblasti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vec</a:t>
            </a:r>
            <a:r>
              <a:rPr lang="en-US" dirty="0"/>
              <a:t>́ </a:t>
            </a:r>
            <a:r>
              <a:rPr lang="en-US" dirty="0" err="1"/>
              <a:t>poznajemo</a:t>
            </a:r>
            <a:r>
              <a:rPr lang="en-US" dirty="0"/>
              <a:t>. U </a:t>
            </a:r>
            <a:r>
              <a:rPr lang="en-US" dirty="0" err="1"/>
              <a:t>kontekstu</a:t>
            </a:r>
            <a:r>
              <a:rPr lang="en-US" dirty="0"/>
              <a:t> </a:t>
            </a:r>
            <a:r>
              <a:rPr lang="en-US" dirty="0" err="1"/>
              <a:t>savremenog</a:t>
            </a:r>
            <a:r>
              <a:rPr lang="en-US" dirty="0"/>
              <a:t> </a:t>
            </a:r>
            <a:r>
              <a:rPr lang="en-US" dirty="0" err="1"/>
              <a:t>naučnog</a:t>
            </a:r>
            <a:r>
              <a:rPr lang="en-US" dirty="0"/>
              <a:t> </a:t>
            </a:r>
            <a:r>
              <a:rPr lang="sr-Latn-RS" dirty="0"/>
              <a:t>ISTRAŽIVANJA</a:t>
            </a:r>
            <a:r>
              <a:rPr lang="en-US" dirty="0"/>
              <a:t> </a:t>
            </a:r>
            <a:r>
              <a:rPr lang="en-US" dirty="0" err="1"/>
              <a:t>hipoteza</a:t>
            </a:r>
            <a:r>
              <a:rPr lang="en-US" dirty="0"/>
              <a:t> bi bi</a:t>
            </a:r>
            <a:r>
              <a:rPr lang="sr-Latn-RS" dirty="0"/>
              <a:t>LA</a:t>
            </a:r>
            <a:r>
              <a:rPr lang="en-US" dirty="0"/>
              <a:t> </a:t>
            </a:r>
            <a:r>
              <a:rPr lang="en-US" dirty="0" err="1"/>
              <a:t>privremeno</a:t>
            </a:r>
            <a:r>
              <a:rPr lang="en-US" dirty="0"/>
              <a:t> </a:t>
            </a:r>
            <a:r>
              <a:rPr lang="en-US" dirty="0" err="1"/>
              <a:t>najve</a:t>
            </a:r>
            <a:r>
              <a:rPr lang="sr-Latn-RS" dirty="0"/>
              <a:t>ROVATNIJE</a:t>
            </a:r>
            <a:r>
              <a:rPr lang="en-US" dirty="0"/>
              <a:t> </a:t>
            </a:r>
            <a:r>
              <a:rPr lang="en-US" dirty="0" err="1"/>
              <a:t>rešenje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odgovor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postavljeno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 i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podlog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kojoj</a:t>
            </a:r>
            <a:r>
              <a:rPr lang="en-US" dirty="0"/>
              <a:t> se </a:t>
            </a:r>
            <a:r>
              <a:rPr lang="en-US" dirty="0" err="1"/>
              <a:t>tem</a:t>
            </a:r>
            <a:r>
              <a:rPr lang="sr-Latn-RS" dirty="0"/>
              <a:t>ELJ</a:t>
            </a:r>
            <a:r>
              <a:rPr lang="en-US" dirty="0"/>
              <a:t>i </a:t>
            </a:r>
            <a:r>
              <a:rPr lang="en-US" dirty="0" err="1"/>
              <a:t>ideja</a:t>
            </a:r>
            <a:r>
              <a:rPr lang="en-US" dirty="0"/>
              <a:t> o </a:t>
            </a:r>
            <a:r>
              <a:rPr lang="en-US" dirty="0" err="1"/>
              <a:t>predmetu</a:t>
            </a:r>
            <a:r>
              <a:rPr lang="sr-Latn-RS" dirty="0"/>
              <a:t>, TJ. PROBLEMU KOJI SE ISPITUJE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939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F30DF6F-12C1-47CE-B0E2-70B7F144A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HIPOTEZA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EC25927-592D-4A3B-BC35-DA95341C7D5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Hipoteza</a:t>
            </a:r>
            <a:r>
              <a:rPr lang="en-US" dirty="0"/>
              <a:t> je </a:t>
            </a:r>
            <a:r>
              <a:rPr lang="en-US" dirty="0" err="1"/>
              <a:t>unapred</a:t>
            </a:r>
            <a:r>
              <a:rPr lang="en-US" dirty="0"/>
              <a:t> </a:t>
            </a:r>
            <a:r>
              <a:rPr lang="en-US" dirty="0" err="1"/>
              <a:t>zamišljeno</a:t>
            </a:r>
            <a:r>
              <a:rPr lang="en-US" dirty="0"/>
              <a:t>, </a:t>
            </a:r>
            <a:r>
              <a:rPr lang="en-US" dirty="0" err="1"/>
              <a:t>moguće</a:t>
            </a:r>
            <a:r>
              <a:rPr lang="en-US" dirty="0"/>
              <a:t> i </a:t>
            </a:r>
            <a:r>
              <a:rPr lang="en-US" dirty="0" err="1"/>
              <a:t>proverljivo</a:t>
            </a:r>
            <a:r>
              <a:rPr lang="en-US" dirty="0"/>
              <a:t> </a:t>
            </a:r>
            <a:r>
              <a:rPr lang="en-US" dirty="0" err="1"/>
              <a:t>rešenje</a:t>
            </a:r>
            <a:r>
              <a:rPr lang="en-US" dirty="0"/>
              <a:t> </a:t>
            </a:r>
            <a:r>
              <a:rPr lang="en-US" dirty="0" err="1"/>
              <a:t>određenog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. </a:t>
            </a:r>
            <a:endParaRPr lang="sr-Latn-RS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Hipoteze</a:t>
            </a:r>
            <a:r>
              <a:rPr lang="en-US" dirty="0"/>
              <a:t> se </a:t>
            </a:r>
            <a:r>
              <a:rPr lang="sr-Latn-RS" dirty="0"/>
              <a:t>OKVIRNO</a:t>
            </a:r>
            <a:r>
              <a:rPr lang="en-US" dirty="0"/>
              <a:t> </a:t>
            </a:r>
            <a:r>
              <a:rPr lang="en-US" dirty="0" err="1"/>
              <a:t>uzimaju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istinite</a:t>
            </a:r>
            <a:r>
              <a:rPr lang="en-US" dirty="0"/>
              <a:t> </a:t>
            </a:r>
            <a:r>
              <a:rPr lang="en-US" dirty="0" err="1"/>
              <a:t>mada</a:t>
            </a:r>
            <a:r>
              <a:rPr lang="en-US" dirty="0"/>
              <a:t> </a:t>
            </a:r>
            <a:r>
              <a:rPr lang="en-US" dirty="0" err="1"/>
              <a:t>njihovu</a:t>
            </a:r>
            <a:r>
              <a:rPr lang="en-US" dirty="0"/>
              <a:t> </a:t>
            </a:r>
            <a:r>
              <a:rPr lang="en-US" dirty="0" err="1"/>
              <a:t>istinitost</a:t>
            </a:r>
            <a:r>
              <a:rPr lang="en-US" dirty="0"/>
              <a:t> </a:t>
            </a:r>
            <a:r>
              <a:rPr lang="en-US" dirty="0" err="1"/>
              <a:t>tek</a:t>
            </a:r>
            <a:r>
              <a:rPr lang="en-US" dirty="0"/>
              <a:t> </a:t>
            </a:r>
            <a:r>
              <a:rPr lang="en-US" dirty="0" err="1"/>
              <a:t>treba</a:t>
            </a:r>
            <a:r>
              <a:rPr lang="en-US" dirty="0"/>
              <a:t> </a:t>
            </a:r>
            <a:r>
              <a:rPr lang="sr-Latn-RS" dirty="0"/>
              <a:t>      </a:t>
            </a:r>
            <a:r>
              <a:rPr lang="en-US" dirty="0" err="1"/>
              <a:t>dokazati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0279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B60AF24-B3B7-428F-A188-28795FE1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HIPOTEZA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06FC5A99-B3BC-4655-80A8-5F7207088B2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en-US" dirty="0"/>
              <a:t>Pre </a:t>
            </a:r>
            <a:r>
              <a:rPr lang="en-US" dirty="0" err="1"/>
              <a:t>kretanja</a:t>
            </a:r>
            <a:r>
              <a:rPr lang="en-US" dirty="0"/>
              <a:t> u </a:t>
            </a:r>
            <a:r>
              <a:rPr lang="en-US" dirty="0" err="1"/>
              <a:t>ispitivanj</a:t>
            </a:r>
            <a:r>
              <a:rPr lang="sr-Latn-RS" dirty="0"/>
              <a:t>E</a:t>
            </a:r>
            <a:r>
              <a:rPr lang="en-US" dirty="0"/>
              <a:t> i </a:t>
            </a:r>
            <a:r>
              <a:rPr lang="sr-Latn-RS" dirty="0"/>
              <a:t>PRONALASKA </a:t>
            </a:r>
            <a:r>
              <a:rPr lang="en-US" dirty="0" err="1"/>
              <a:t>moguće</a:t>
            </a:r>
            <a:r>
              <a:rPr lang="sr-Latn-RS" dirty="0"/>
              <a:t>G</a:t>
            </a:r>
            <a:r>
              <a:rPr lang="en-US" dirty="0"/>
              <a:t> </a:t>
            </a:r>
            <a:r>
              <a:rPr lang="en-US" dirty="0" err="1"/>
              <a:t>rešenj</a:t>
            </a:r>
            <a:r>
              <a:rPr lang="sr-Latn-RS" dirty="0"/>
              <a:t>A MORA DA POSTOJI </a:t>
            </a:r>
            <a:r>
              <a:rPr lang="en-US" dirty="0" err="1"/>
              <a:t>osnovn</a:t>
            </a:r>
            <a:r>
              <a:rPr lang="sr-Latn-RS" dirty="0"/>
              <a:t>A</a:t>
            </a:r>
            <a:r>
              <a:rPr lang="en-US" dirty="0"/>
              <a:t> </a:t>
            </a:r>
            <a:r>
              <a:rPr lang="en-US" dirty="0" err="1"/>
              <a:t>pretpostavk</a:t>
            </a:r>
            <a:r>
              <a:rPr lang="sr-Latn-RS" dirty="0"/>
              <a:t>A</a:t>
            </a:r>
            <a:r>
              <a:rPr lang="en-US" dirty="0"/>
              <a:t> o tome da POSTOJI LOGIČAN I KAUZALAN ODNOS IZMEDJU ODREDJENIH POJAVA– INAČE ISTRAŽIVANJE NE BI NI IMALO SMISLA</a:t>
            </a:r>
          </a:p>
        </p:txBody>
      </p:sp>
    </p:spTree>
    <p:extLst>
      <p:ext uri="{BB962C8B-B14F-4D97-AF65-F5344CB8AC3E}">
        <p14:creationId xmlns:p14="http://schemas.microsoft.com/office/powerpoint/2010/main" val="168425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467DDFF4-7652-4478-8456-9E15719F9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2114A9-3C44-4032-81D3-F8424CC57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0C6A8B7-8F11-4391-846B-BB2A2DE1E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44D924E-8BE7-4761-BFB6-DA841EFC9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F39E5B-9027-415A-8852-7CDAF9E24D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Čuvar mesta za sadržaj 3">
            <a:extLst>
              <a:ext uri="{FF2B5EF4-FFF2-40B4-BE49-F238E27FC236}">
                <a16:creationId xmlns:a16="http://schemas.microsoft.com/office/drawing/2014/main" id="{F4DFC902-58D0-4A4E-8145-B64F1AA6946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960120" y="1739499"/>
            <a:ext cx="6002432" cy="3376368"/>
          </a:xfrm>
          <a:prstGeom prst="roundRect">
            <a:avLst>
              <a:gd name="adj" fmla="val 5301"/>
            </a:avLst>
          </a:prstGeom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FD4A877A-BA6F-4682-B5B9-E30D63E24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382" y="957486"/>
            <a:ext cx="3707844" cy="31319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r-Latn-RS" sz="4800" dirty="0"/>
              <a:t>TIPOVI HIPOTEZA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20289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kvir za tekst 2">
            <a:extLst>
              <a:ext uri="{FF2B5EF4-FFF2-40B4-BE49-F238E27FC236}">
                <a16:creationId xmlns:a16="http://schemas.microsoft.com/office/drawing/2014/main" id="{F0F76003-4BAB-447C-91AF-02B14B27739E}"/>
              </a:ext>
            </a:extLst>
          </p:cNvPr>
          <p:cNvSpPr txBox="1"/>
          <p:nvPr/>
        </p:nvSpPr>
        <p:spPr>
          <a:xfrm>
            <a:off x="1737360" y="1755648"/>
            <a:ext cx="82113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IMR</a:t>
            </a:r>
            <a:r>
              <a:rPr lang="en-US" dirty="0" err="1"/>
              <a:t>a</a:t>
            </a:r>
            <a:r>
              <a:rPr lang="en-US" b="1" dirty="0" err="1"/>
              <a:t>D</a:t>
            </a:r>
            <a:r>
              <a:rPr lang="en-US" dirty="0"/>
              <a:t> format za </a:t>
            </a:r>
            <a:r>
              <a:rPr lang="en-US" dirty="0" err="1"/>
              <a:t>pisanje</a:t>
            </a:r>
            <a:r>
              <a:rPr lang="en-US" dirty="0"/>
              <a:t> </a:t>
            </a:r>
            <a:r>
              <a:rPr lang="en-US" dirty="0" err="1"/>
              <a:t>naučnih</a:t>
            </a:r>
            <a:r>
              <a:rPr lang="en-US" dirty="0"/>
              <a:t> </a:t>
            </a:r>
            <a:r>
              <a:rPr lang="sr-Latn-RS" dirty="0"/>
              <a:t>radova</a:t>
            </a:r>
            <a:r>
              <a:rPr lang="en-US" dirty="0"/>
              <a:t>. </a:t>
            </a:r>
            <a:endParaRPr lang="sr-Latn-RS" dirty="0"/>
          </a:p>
          <a:p>
            <a:r>
              <a:rPr lang="sr-Latn-RS" dirty="0"/>
              <a:t>Akronim</a:t>
            </a:r>
            <a:r>
              <a:rPr lang="en-US" dirty="0"/>
              <a:t> </a:t>
            </a:r>
            <a:r>
              <a:rPr lang="en-US" dirty="0" err="1"/>
              <a:t>označava</a:t>
            </a:r>
            <a:r>
              <a:rPr lang="en-US" dirty="0"/>
              <a:t> </a:t>
            </a:r>
            <a:r>
              <a:rPr lang="sr-Latn-RS" dirty="0"/>
              <a:t>delove naučnog rada</a:t>
            </a:r>
            <a:r>
              <a:rPr lang="en-US" dirty="0"/>
              <a:t>: </a:t>
            </a:r>
            <a:r>
              <a:rPr lang="en-US" b="1" dirty="0" err="1"/>
              <a:t>U</a:t>
            </a:r>
            <a:r>
              <a:rPr lang="en-US" dirty="0" err="1"/>
              <a:t>vod</a:t>
            </a:r>
            <a:r>
              <a:rPr lang="en-US" dirty="0"/>
              <a:t>, </a:t>
            </a:r>
            <a:r>
              <a:rPr lang="en-US" b="1" dirty="0" err="1"/>
              <a:t>M</a:t>
            </a:r>
            <a:r>
              <a:rPr lang="en-US" dirty="0" err="1"/>
              <a:t>etode</a:t>
            </a:r>
            <a:r>
              <a:rPr lang="en-US" dirty="0"/>
              <a:t>, </a:t>
            </a:r>
            <a:r>
              <a:rPr lang="en-US" b="1" dirty="0" err="1"/>
              <a:t>R</a:t>
            </a:r>
            <a:r>
              <a:rPr lang="en-US" dirty="0" err="1"/>
              <a:t>ezultati</a:t>
            </a:r>
            <a:r>
              <a:rPr lang="en-US" dirty="0"/>
              <a:t> i </a:t>
            </a:r>
            <a:r>
              <a:rPr lang="en-US" b="1" dirty="0" err="1"/>
              <a:t>D</a:t>
            </a:r>
            <a:r>
              <a:rPr lang="en-US" dirty="0" err="1"/>
              <a:t>iskusija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25355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6A935ED6-870F-442B-B7FA-435E7F99E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284" y="965201"/>
            <a:ext cx="6557432" cy="49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637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RAD In Science. The Importance a Format Can Have | by Tim Dube | Literacy  &amp; Discourse | Medium">
            <a:extLst>
              <a:ext uri="{FF2B5EF4-FFF2-40B4-BE49-F238E27FC236}">
                <a16:creationId xmlns:a16="http://schemas.microsoft.com/office/drawing/2014/main" id="{374028FF-1779-4C7B-AE18-716DC7C89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79769" y="965201"/>
            <a:ext cx="7232461" cy="491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7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D6DD300-F6CD-44FA-9972-1BCB10C8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vrsta naučnog rada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10AD6A4B-B974-4BBB-9FDD-B49273A83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Istraživački</a:t>
            </a:r>
            <a:r>
              <a:rPr lang="en-US" dirty="0"/>
              <a:t> </a:t>
            </a:r>
            <a:r>
              <a:rPr lang="en-US" dirty="0" err="1"/>
              <a:t>radovi</a:t>
            </a:r>
            <a:r>
              <a:rPr lang="sr-Latn-RS" dirty="0"/>
              <a:t> (original </a:t>
            </a:r>
            <a:r>
              <a:rPr lang="sr-Latn-RS" dirty="0" err="1"/>
              <a:t>article</a:t>
            </a:r>
            <a:r>
              <a:rPr lang="sr-Latn-RS" dirty="0"/>
              <a:t>)</a:t>
            </a:r>
            <a:r>
              <a:rPr lang="en-US" dirty="0"/>
              <a:t>: </a:t>
            </a:r>
            <a:r>
              <a:rPr lang="en-US" dirty="0" err="1"/>
              <a:t>ovi</a:t>
            </a:r>
            <a:r>
              <a:rPr lang="en-US" dirty="0"/>
              <a:t> </a:t>
            </a:r>
            <a:r>
              <a:rPr lang="en-US" dirty="0" err="1"/>
              <a:t>radovi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sr-Latn-RS" dirty="0"/>
              <a:t> novi, u celosti sprovedeni od strane istraživačkog tima,</a:t>
            </a:r>
            <a:r>
              <a:rPr lang="en-US" dirty="0"/>
              <a:t> </a:t>
            </a:r>
            <a:r>
              <a:rPr lang="en-US" dirty="0" err="1"/>
              <a:t>dokumentovani</a:t>
            </a:r>
            <a:r>
              <a:rPr lang="en-US" dirty="0"/>
              <a:t>, </a:t>
            </a:r>
            <a:r>
              <a:rPr lang="en-US" dirty="0" err="1"/>
              <a:t>protumačeni</a:t>
            </a:r>
            <a:r>
              <a:rPr lang="sr-Latn-RS" dirty="0"/>
              <a:t>, sa</a:t>
            </a:r>
            <a:r>
              <a:rPr lang="en-US" dirty="0"/>
              <a:t> </a:t>
            </a:r>
            <a:r>
              <a:rPr lang="en-US" dirty="0" err="1"/>
              <a:t>značajnim</a:t>
            </a:r>
            <a:r>
              <a:rPr lang="en-US" dirty="0"/>
              <a:t> </a:t>
            </a:r>
            <a:r>
              <a:rPr lang="sr-Latn-RS" dirty="0"/>
              <a:t>zaključcima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68849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kvir za tekst 2">
            <a:extLst>
              <a:ext uri="{FF2B5EF4-FFF2-40B4-BE49-F238E27FC236}">
                <a16:creationId xmlns:a16="http://schemas.microsoft.com/office/drawing/2014/main" id="{CDBDE05C-47AF-4BB3-B5C8-7D0AD08EA309}"/>
              </a:ext>
            </a:extLst>
          </p:cNvPr>
          <p:cNvSpPr txBox="1"/>
          <p:nvPr/>
        </p:nvSpPr>
        <p:spPr>
          <a:xfrm>
            <a:off x="3049524" y="1448413"/>
            <a:ext cx="609904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dirty="0"/>
              <a:t>Treba se obavezno pridržavati </a:t>
            </a:r>
            <a:r>
              <a:rPr lang="en-US" dirty="0" err="1"/>
              <a:t>Vodič</a:t>
            </a:r>
            <a:r>
              <a:rPr lang="sr-Latn-RS" dirty="0"/>
              <a:t>a</a:t>
            </a:r>
            <a:r>
              <a:rPr lang="en-US" dirty="0"/>
              <a:t> za </a:t>
            </a:r>
            <a:r>
              <a:rPr lang="en-US" dirty="0" err="1"/>
              <a:t>autore</a:t>
            </a:r>
            <a:r>
              <a:rPr lang="en-US" dirty="0"/>
              <a:t> </a:t>
            </a:r>
            <a:r>
              <a:rPr lang="en-US" dirty="0" err="1"/>
              <a:t>časopisa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sr-Latn-RS" dirty="0"/>
              <a:t>okvirno se treba pridržavati sledećeg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Naslov</a:t>
            </a:r>
            <a:r>
              <a:rPr lang="en-US" dirty="0"/>
              <a:t>: </a:t>
            </a:r>
            <a:r>
              <a:rPr lang="en-US" dirty="0" err="1"/>
              <a:t>Krat</a:t>
            </a:r>
            <a:r>
              <a:rPr lang="sr-Latn-RS" dirty="0" err="1"/>
              <a:t>ak</a:t>
            </a:r>
            <a:r>
              <a:rPr lang="en-US" dirty="0"/>
              <a:t> i </a:t>
            </a:r>
            <a:r>
              <a:rPr lang="en-US" dirty="0" err="1"/>
              <a:t>informativ</a:t>
            </a:r>
            <a:r>
              <a:rPr lang="sr-Latn-RS" dirty="0" err="1"/>
              <a:t>an</a:t>
            </a:r>
            <a:endParaRPr lang="en-US" dirty="0"/>
          </a:p>
          <a:p>
            <a:r>
              <a:rPr lang="en-US" dirty="0" err="1"/>
              <a:t>Sažetak</a:t>
            </a:r>
            <a:r>
              <a:rPr lang="en-US" dirty="0"/>
              <a:t>: 1 </a:t>
            </a:r>
            <a:r>
              <a:rPr lang="en-US" dirty="0" err="1"/>
              <a:t>pasus</a:t>
            </a:r>
            <a:r>
              <a:rPr lang="en-US" dirty="0"/>
              <a:t> (&lt;250 </a:t>
            </a:r>
            <a:r>
              <a:rPr lang="en-US" dirty="0" err="1"/>
              <a:t>reči</a:t>
            </a:r>
            <a:r>
              <a:rPr lang="en-US" dirty="0"/>
              <a:t>)</a:t>
            </a:r>
          </a:p>
          <a:p>
            <a:r>
              <a:rPr lang="en-US" dirty="0" err="1"/>
              <a:t>Uvod</a:t>
            </a:r>
            <a:r>
              <a:rPr lang="en-US" dirty="0"/>
              <a:t>: 1,5-2 </a:t>
            </a:r>
            <a:r>
              <a:rPr lang="en-US" dirty="0" err="1"/>
              <a:t>stranice</a:t>
            </a:r>
            <a:endParaRPr lang="en-US" dirty="0"/>
          </a:p>
          <a:p>
            <a:r>
              <a:rPr lang="en-US" dirty="0" err="1"/>
              <a:t>Metode</a:t>
            </a:r>
            <a:r>
              <a:rPr lang="en-US" dirty="0"/>
              <a:t>: 2-3 </a:t>
            </a:r>
            <a:r>
              <a:rPr lang="en-US" dirty="0" err="1"/>
              <a:t>stranice</a:t>
            </a:r>
            <a:endParaRPr lang="en-US" dirty="0"/>
          </a:p>
          <a:p>
            <a:r>
              <a:rPr lang="en-US" dirty="0" err="1"/>
              <a:t>Rezultati</a:t>
            </a:r>
            <a:r>
              <a:rPr lang="en-US" dirty="0"/>
              <a:t>: 6-8 </a:t>
            </a:r>
            <a:r>
              <a:rPr lang="en-US" dirty="0" err="1"/>
              <a:t>stranica</a:t>
            </a:r>
            <a:endParaRPr lang="en-US" dirty="0"/>
          </a:p>
          <a:p>
            <a:r>
              <a:rPr lang="en-US" dirty="0" err="1"/>
              <a:t>Diskusija</a:t>
            </a:r>
            <a:r>
              <a:rPr lang="en-US" dirty="0"/>
              <a:t>: 4-6 </a:t>
            </a:r>
            <a:r>
              <a:rPr lang="en-US" dirty="0" err="1"/>
              <a:t>stranica</a:t>
            </a:r>
            <a:endParaRPr lang="en-US" dirty="0"/>
          </a:p>
          <a:p>
            <a:r>
              <a:rPr lang="en-US" dirty="0" err="1"/>
              <a:t>Zaključak</a:t>
            </a:r>
            <a:r>
              <a:rPr lang="en-US" dirty="0"/>
              <a:t>: 1 </a:t>
            </a:r>
            <a:r>
              <a:rPr lang="en-US" dirty="0" err="1"/>
              <a:t>pasus</a:t>
            </a:r>
            <a:endParaRPr lang="en-US" dirty="0"/>
          </a:p>
          <a:p>
            <a:r>
              <a:rPr lang="en-US" dirty="0" err="1"/>
              <a:t>Slike</a:t>
            </a:r>
            <a:r>
              <a:rPr lang="en-US" dirty="0"/>
              <a:t>: 6-8 (po </a:t>
            </a:r>
            <a:r>
              <a:rPr lang="en-US" dirty="0" err="1"/>
              <a:t>jedna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stranici</a:t>
            </a:r>
            <a:r>
              <a:rPr lang="en-US" dirty="0"/>
              <a:t>)</a:t>
            </a:r>
          </a:p>
          <a:p>
            <a:r>
              <a:rPr lang="en-US" dirty="0" err="1"/>
              <a:t>Tabele</a:t>
            </a:r>
            <a:r>
              <a:rPr lang="en-US" dirty="0"/>
              <a:t>: 1-3 (po </a:t>
            </a:r>
            <a:r>
              <a:rPr lang="en-US" dirty="0" err="1"/>
              <a:t>jedna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stranici</a:t>
            </a:r>
            <a:r>
              <a:rPr lang="en-US" dirty="0"/>
              <a:t>)</a:t>
            </a:r>
          </a:p>
          <a:p>
            <a:r>
              <a:rPr lang="en-US" dirty="0"/>
              <a:t>Reference: 20-50 </a:t>
            </a:r>
            <a:r>
              <a:rPr lang="en-US" dirty="0" err="1"/>
              <a:t>radova</a:t>
            </a:r>
            <a:r>
              <a:rPr lang="en-US" dirty="0"/>
              <a:t> (2-4 </a:t>
            </a:r>
            <a:r>
              <a:rPr lang="en-US" dirty="0" err="1"/>
              <a:t>stranice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83785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855D8D3-4368-4F62-B09E-CB6620B9A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4552" y="0"/>
            <a:ext cx="9448955" cy="1646302"/>
          </a:xfrm>
        </p:spPr>
        <p:txBody>
          <a:bodyPr/>
          <a:lstStyle/>
          <a:p>
            <a:pPr algn="ctr"/>
            <a:r>
              <a:rPr lang="sr-Latn-RS" dirty="0"/>
              <a:t>NASLOV NAUČNOG RADA</a:t>
            </a:r>
            <a:endParaRPr lang="en-US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B664969-2BAD-496B-90D5-B77BE3334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620" y="2180088"/>
            <a:ext cx="8451882" cy="1997629"/>
          </a:xfrm>
        </p:spPr>
        <p:txBody>
          <a:bodyPr>
            <a:normAutofit fontScale="6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/>
              <a:t>Naslov</a:t>
            </a:r>
            <a:r>
              <a:rPr lang="en-US" dirty="0"/>
              <a:t>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 mora da b</a:t>
            </a:r>
            <a:r>
              <a:rPr lang="sr-Latn-RS" dirty="0" err="1"/>
              <a:t>iti</a:t>
            </a:r>
            <a:r>
              <a:rPr lang="en-US" dirty="0"/>
              <a:t> </a:t>
            </a:r>
            <a:r>
              <a:rPr lang="en-US" dirty="0" err="1"/>
              <a:t>kratak</a:t>
            </a:r>
            <a:r>
              <a:rPr lang="en-US" dirty="0"/>
              <a:t>, ta</a:t>
            </a:r>
            <a:r>
              <a:rPr lang="sr-Latn-RS" dirty="0"/>
              <a:t>č</a:t>
            </a:r>
            <a:r>
              <a:rPr lang="en-US" dirty="0"/>
              <a:t>an i </a:t>
            </a:r>
            <a:r>
              <a:rPr lang="en-US" dirty="0" err="1"/>
              <a:t>dovoljno</a:t>
            </a:r>
            <a:r>
              <a:rPr lang="en-US" dirty="0"/>
              <a:t> </a:t>
            </a:r>
            <a:r>
              <a:rPr lang="en-US" dirty="0" err="1"/>
              <a:t>sadr</a:t>
            </a:r>
            <a:r>
              <a:rPr lang="sr-Latn-RS" dirty="0"/>
              <a:t>ž</a:t>
            </a:r>
            <a:r>
              <a:rPr lang="en-US" dirty="0" err="1"/>
              <a:t>ajan</a:t>
            </a:r>
            <a:r>
              <a:rPr lang="sr-Latn-RS" dirty="0"/>
              <a:t> bez upotrebe skraćenica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r-Latn-RS" dirty="0"/>
              <a:t>Prelistavajući časopis, čitalac prvo uočava naslov nekog članka i to je ono što mu prvo privuče pažnju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r-Latn-RS" dirty="0"/>
              <a:t>Na najbolji ali koncizan način treba da odrazi sadržaj članka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r-Latn-RS" dirty="0"/>
              <a:t>Neki časopisi zahtevaju glavni i skraćeni naslov da bi se istakao glavni predmet istraživanja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sr-Latn-R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215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CA25B7D-3F72-4D5B-A56C-A1DDAC80C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NAVODJENJE </a:t>
            </a:r>
            <a:r>
              <a:rPr lang="sr-Latn-RS" dirty="0" err="1"/>
              <a:t>AutorA</a:t>
            </a:r>
            <a:r>
              <a:rPr lang="sr-Latn-RS" dirty="0"/>
              <a:t> i </a:t>
            </a:r>
            <a:r>
              <a:rPr lang="sr-Latn-RS" dirty="0" err="1"/>
              <a:t>afilijacije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05038E35-9E14-4A4C-819D-6E3283430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Treba </a:t>
            </a:r>
            <a:r>
              <a:rPr lang="en-US" dirty="0" err="1"/>
              <a:t>proveriti</a:t>
            </a:r>
            <a:r>
              <a:rPr lang="en-US" dirty="0"/>
              <a:t> da li </a:t>
            </a:r>
            <a:r>
              <a:rPr lang="sr-Latn-RS" dirty="0"/>
              <a:t>č</a:t>
            </a:r>
            <a:r>
              <a:rPr lang="en-US" dirty="0" err="1"/>
              <a:t>asopis</a:t>
            </a:r>
            <a:r>
              <a:rPr lang="en-US" dirty="0"/>
              <a:t> </a:t>
            </a:r>
            <a:r>
              <a:rPr lang="en-US" dirty="0" err="1"/>
              <a:t>objavljuje</a:t>
            </a:r>
            <a:r>
              <a:rPr lang="en-US" dirty="0"/>
              <a:t> </a:t>
            </a:r>
            <a:r>
              <a:rPr lang="en-US" dirty="0" err="1"/>
              <a:t>puno</a:t>
            </a:r>
            <a:r>
              <a:rPr lang="en-US" dirty="0"/>
              <a:t> </a:t>
            </a:r>
            <a:r>
              <a:rPr lang="en-US" dirty="0" err="1"/>
              <a:t>ime</a:t>
            </a:r>
            <a:r>
              <a:rPr lang="en-US" dirty="0"/>
              <a:t> i </a:t>
            </a:r>
            <a:r>
              <a:rPr lang="en-US" dirty="0" err="1"/>
              <a:t>prezime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se </a:t>
            </a:r>
            <a:r>
              <a:rPr lang="en-US" dirty="0" err="1"/>
              <a:t>predvid</a:t>
            </a:r>
            <a:r>
              <a:rPr lang="sr-Latn-RS" dirty="0"/>
              <a:t>j</a:t>
            </a:r>
            <a:r>
              <a:rPr lang="en-US" dirty="0" err="1"/>
              <a:t>aju</a:t>
            </a:r>
            <a:r>
              <a:rPr lang="sr-Latn-RS" dirty="0"/>
              <a:t> </a:t>
            </a:r>
            <a:r>
              <a:rPr lang="en-US" dirty="0" err="1"/>
              <a:t>inicijali</a:t>
            </a:r>
            <a:r>
              <a:rPr lang="en-US" dirty="0"/>
              <a:t> za </a:t>
            </a:r>
            <a:r>
              <a:rPr lang="en-US" dirty="0" err="1"/>
              <a:t>ime</a:t>
            </a:r>
            <a:r>
              <a:rPr lang="en-US" dirty="0"/>
              <a:t> i </a:t>
            </a:r>
            <a:r>
              <a:rPr lang="en-US" dirty="0" err="1"/>
              <a:t>srednje</a:t>
            </a:r>
            <a:r>
              <a:rPr lang="en-US" dirty="0"/>
              <a:t> </a:t>
            </a:r>
            <a:r>
              <a:rPr lang="en-US" dirty="0" err="1"/>
              <a:t>slovo</a:t>
            </a:r>
            <a:r>
              <a:rPr lang="en-US" dirty="0"/>
              <a:t> i pun </a:t>
            </a:r>
            <a:r>
              <a:rPr lang="en-US" dirty="0" err="1"/>
              <a:t>naziv</a:t>
            </a:r>
            <a:r>
              <a:rPr lang="en-US" dirty="0"/>
              <a:t> </a:t>
            </a:r>
            <a:r>
              <a:rPr lang="en-US" dirty="0" err="1"/>
              <a:t>prezimena</a:t>
            </a:r>
            <a:r>
              <a:rPr lang="en-US" dirty="0"/>
              <a:t>. </a:t>
            </a:r>
            <a:r>
              <a:rPr lang="en-US" dirty="0" err="1"/>
              <a:t>Adrese</a:t>
            </a:r>
            <a:r>
              <a:rPr lang="en-US" dirty="0"/>
              <a:t> </a:t>
            </a:r>
            <a:r>
              <a:rPr lang="en-US" dirty="0" err="1"/>
              <a:t>institucija</a:t>
            </a:r>
            <a:r>
              <a:rPr lang="sr-Latn-R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</a:t>
            </a:r>
            <a:r>
              <a:rPr lang="en-US" dirty="0" err="1"/>
              <a:t>autori</a:t>
            </a:r>
            <a:r>
              <a:rPr lang="en-US" dirty="0"/>
              <a:t> </a:t>
            </a:r>
            <a:r>
              <a:rPr lang="en-US" dirty="0" err="1"/>
              <a:t>poti</a:t>
            </a:r>
            <a:r>
              <a:rPr lang="sr-Latn-RS" dirty="0"/>
              <a:t>č</a:t>
            </a:r>
            <a:r>
              <a:rPr lang="en-US" dirty="0"/>
              <a:t>u </a:t>
            </a:r>
            <a:r>
              <a:rPr lang="sr-Latn-RS" dirty="0"/>
              <a:t>navode</a:t>
            </a:r>
            <a:r>
              <a:rPr lang="en-US" dirty="0"/>
              <a:t> se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odmah</a:t>
            </a:r>
            <a:r>
              <a:rPr lang="en-US" dirty="0"/>
              <a:t> 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imena</a:t>
            </a:r>
            <a:r>
              <a:rPr lang="en-US" dirty="0"/>
              <a:t> </a:t>
            </a:r>
            <a:r>
              <a:rPr lang="en-US" dirty="0" err="1"/>
              <a:t>svakog</a:t>
            </a:r>
            <a:r>
              <a:rPr lang="en-US" dirty="0"/>
              <a:t> od </a:t>
            </a:r>
            <a:r>
              <a:rPr lang="en-US" dirty="0" err="1"/>
              <a:t>autora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sr-Latn-RS" dirty="0"/>
              <a:t> </a:t>
            </a:r>
            <a:r>
              <a:rPr lang="en-US" dirty="0"/>
              <a:t>po </a:t>
            </a:r>
            <a:r>
              <a:rPr lang="en-US" dirty="0" err="1"/>
              <a:t>redosledu</a:t>
            </a:r>
            <a:r>
              <a:rPr lang="en-US" dirty="0"/>
              <a:t> </a:t>
            </a:r>
            <a:r>
              <a:rPr lang="en-US" dirty="0" err="1"/>
              <a:t>pojavljivanja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sr-Latn-RS" dirty="0"/>
              <a:t>.</a:t>
            </a:r>
          </a:p>
          <a:p>
            <a:r>
              <a:rPr lang="sr-Latn-RS" dirty="0"/>
              <a:t>Loše navedena </a:t>
            </a:r>
            <a:r>
              <a:rPr lang="sr-Latn-RS" dirty="0" err="1"/>
              <a:t>afilijacija</a:t>
            </a:r>
            <a:r>
              <a:rPr lang="sr-Latn-RS" dirty="0"/>
              <a:t> može rezultovati nepriznavanjem rada od strane </a:t>
            </a:r>
            <a:r>
              <a:rPr lang="sr-Latn-RS" dirty="0" err="1"/>
              <a:t>odredjenih</a:t>
            </a:r>
            <a:r>
              <a:rPr lang="sr-Latn-RS" dirty="0"/>
              <a:t> institucija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58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51A6BF9-E323-4E05-A340-8298C791D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Sažetak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160D5EB-6205-48D7-B752-391A61B5F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Sažetak, apstrakt ili rezime predstavlja koncizno objašnjen smisao rada. To je ono što posle naslova najviše privlači pažnju čitalaca. Zato mora biti informativan, jasan, koncizan i da u dovoljnoj meri ubedi čitaoca da je ostatak rada vredan njegove pažnje.</a:t>
            </a:r>
          </a:p>
          <a:p>
            <a:r>
              <a:rPr lang="sr-Latn-RS" dirty="0"/>
              <a:t>Može biti strukturisan ili </a:t>
            </a:r>
            <a:r>
              <a:rPr lang="sr-Latn-RS" dirty="0" err="1"/>
              <a:t>nestrukturisan</a:t>
            </a:r>
            <a:r>
              <a:rPr lang="sr-Latn-RS" dirty="0"/>
              <a:t>, već prema navodima časopisa u kom želimo da objavimo 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747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3B9B587-7E89-4A57-916E-0FD759FC1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Sažetak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41ED130E-460C-472D-A839-D1991F9CE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Č</a:t>
            </a:r>
            <a:r>
              <a:rPr lang="en-US" dirty="0" err="1"/>
              <a:t>etiri</a:t>
            </a:r>
            <a:r>
              <a:rPr lang="en-US" dirty="0"/>
              <a:t> </a:t>
            </a:r>
            <a:r>
              <a:rPr lang="en-US" dirty="0" err="1"/>
              <a:t>glavna</a:t>
            </a:r>
            <a:r>
              <a:rPr lang="en-US" dirty="0"/>
              <a:t> </a:t>
            </a:r>
            <a:r>
              <a:rPr lang="en-US" dirty="0" err="1"/>
              <a:t>elementa</a:t>
            </a:r>
            <a:r>
              <a:rPr lang="en-US" dirty="0"/>
              <a:t> </a:t>
            </a:r>
            <a:r>
              <a:rPr lang="sr-Latn-RS" dirty="0"/>
              <a:t>od kojih treba da se sastoji sažetak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:</a:t>
            </a:r>
          </a:p>
          <a:p>
            <a:r>
              <a:rPr lang="en-US" dirty="0"/>
              <a:t>• </a:t>
            </a:r>
            <a:r>
              <a:rPr lang="en-US" dirty="0" err="1"/>
              <a:t>Predmet</a:t>
            </a:r>
            <a:r>
              <a:rPr lang="en-US" dirty="0"/>
              <a:t> </a:t>
            </a:r>
            <a:r>
              <a:rPr lang="en-US" dirty="0" err="1"/>
              <a:t>istra</a:t>
            </a:r>
            <a:r>
              <a:rPr lang="sr-Latn-RS" dirty="0"/>
              <a:t>ž</a:t>
            </a:r>
            <a:r>
              <a:rPr lang="en-US" dirty="0" err="1"/>
              <a:t>ivanja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sr-Latn-RS" dirty="0"/>
              <a:t>š</a:t>
            </a:r>
            <a:r>
              <a:rPr lang="en-US" dirty="0"/>
              <a:t>ta je </a:t>
            </a:r>
            <a:r>
              <a:rPr lang="en-US" dirty="0" err="1"/>
              <a:t>stvarno</a:t>
            </a:r>
            <a:r>
              <a:rPr lang="en-US" dirty="0"/>
              <a:t> rad</a:t>
            </a:r>
            <a:r>
              <a:rPr lang="sr-Latn-RS" dirty="0"/>
              <a:t>j</a:t>
            </a:r>
            <a:r>
              <a:rPr lang="en-US" dirty="0" err="1"/>
              <a:t>eno</a:t>
            </a:r>
            <a:r>
              <a:rPr lang="en-US" dirty="0"/>
              <a:t> (a </a:t>
            </a:r>
            <a:r>
              <a:rPr lang="sr-Latn-RS" dirty="0"/>
              <a:t>š</a:t>
            </a:r>
            <a:r>
              <a:rPr lang="en-US" dirty="0"/>
              <a:t>to je </a:t>
            </a:r>
            <a:r>
              <a:rPr lang="sr-Latn-RS" dirty="0"/>
              <a:t>svakako </a:t>
            </a:r>
            <a:r>
              <a:rPr lang="sr-Latn-RS" dirty="0" err="1"/>
              <a:t>trebal</a:t>
            </a:r>
            <a:r>
              <a:rPr lang="en-US" dirty="0"/>
              <a:t>o</a:t>
            </a:r>
            <a:r>
              <a:rPr lang="sr-Latn-RS" dirty="0"/>
              <a:t> biti navedeno </a:t>
            </a:r>
            <a:r>
              <a:rPr lang="en-US" dirty="0"/>
              <a:t>i u </a:t>
            </a:r>
            <a:r>
              <a:rPr lang="en-US" dirty="0" err="1"/>
              <a:t>naslovu</a:t>
            </a:r>
            <a:r>
              <a:rPr lang="en-US" dirty="0"/>
              <a:t>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).</a:t>
            </a:r>
          </a:p>
          <a:p>
            <a:r>
              <a:rPr lang="en-US" dirty="0"/>
              <a:t>• </a:t>
            </a:r>
            <a:r>
              <a:rPr lang="en-US" dirty="0" err="1"/>
              <a:t>Kratak</a:t>
            </a:r>
            <a:r>
              <a:rPr lang="en-US" dirty="0"/>
              <a:t> </a:t>
            </a:r>
            <a:r>
              <a:rPr lang="en-US" dirty="0" err="1"/>
              <a:t>prikaz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(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posebno</a:t>
            </a:r>
            <a:r>
              <a:rPr lang="en-US" dirty="0"/>
              <a:t> </a:t>
            </a:r>
            <a:r>
              <a:rPr lang="en-US" dirty="0" err="1"/>
              <a:t>interesantan</a:t>
            </a:r>
            <a:r>
              <a:rPr lang="en-US" dirty="0"/>
              <a:t> i </a:t>
            </a:r>
            <a:r>
              <a:rPr lang="en-US" dirty="0" err="1"/>
              <a:t>nov</a:t>
            </a:r>
            <a:r>
              <a:rPr lang="en-US" dirty="0"/>
              <a:t>).</a:t>
            </a:r>
          </a:p>
          <a:p>
            <a:r>
              <a:rPr lang="en-US" dirty="0"/>
              <a:t>•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rezultati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konkretnim</a:t>
            </a:r>
            <a:r>
              <a:rPr lang="en-US" dirty="0"/>
              <a:t> </a:t>
            </a:r>
            <a:r>
              <a:rPr lang="en-US" dirty="0" err="1"/>
              <a:t>vrednostima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dobijene</a:t>
            </a:r>
            <a:r>
              <a:rPr lang="en-US" dirty="0"/>
              <a:t>.</a:t>
            </a:r>
          </a:p>
          <a:p>
            <a:r>
              <a:rPr lang="en-US" dirty="0"/>
              <a:t>• </a:t>
            </a:r>
            <a:r>
              <a:rPr lang="en-US" dirty="0" err="1"/>
              <a:t>Obja</a:t>
            </a:r>
            <a:r>
              <a:rPr lang="sr-Latn-RS" dirty="0"/>
              <a:t>š</a:t>
            </a:r>
            <a:r>
              <a:rPr lang="en-US" dirty="0" err="1"/>
              <a:t>njenje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isticanje</a:t>
            </a:r>
            <a:r>
              <a:rPr lang="en-US" dirty="0"/>
              <a:t> </a:t>
            </a:r>
            <a:r>
              <a:rPr lang="en-US" dirty="0" err="1"/>
              <a:t>njihove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sr-Latn-RS" dirty="0"/>
              <a:t>ž</a:t>
            </a:r>
            <a:r>
              <a:rPr lang="en-US" dirty="0" err="1"/>
              <a:t>nosti</a:t>
            </a:r>
            <a:r>
              <a:rPr lang="en-US" dirty="0"/>
              <a:t> i </a:t>
            </a:r>
            <a:r>
              <a:rPr lang="en-US" dirty="0" err="1"/>
              <a:t>mogu</a:t>
            </a:r>
            <a:r>
              <a:rPr lang="sr-Latn-RS" dirty="0"/>
              <a:t>ć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implikacija</a:t>
            </a:r>
            <a:r>
              <a:rPr lang="sr-Latn-RS" dirty="0"/>
              <a:t>, tj. objašnjenje toga kakve bi posledice i koristi mogle biti od navedenog rada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8988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0863779-5729-4441-A70B-AF49CBB44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Grafički apstrakt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E59EA39-377A-4521-8278-00F8626E4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Pojedini časopisi zahtevaju grafički apstrakt. On bi trebao da vizuelnim putem, jasno i koncizno ukaže na najvažnije sadržaje vašeg istraživanja, ukaže na vaše hipoteze, demonstrira metodologiju i definiše zaključak naučnog rada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855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6C395E5-67F2-44B8-A895-FBCF218F4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Uvod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0CFC887-8AFF-4295-AFA4-D32A82499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Uvod</a:t>
            </a:r>
            <a:r>
              <a:rPr lang="en-US" dirty="0"/>
              <a:t> u </a:t>
            </a:r>
            <a:r>
              <a:rPr lang="en-US" dirty="0" err="1"/>
              <a:t>članak</a:t>
            </a:r>
            <a:r>
              <a:rPr lang="en-US" dirty="0"/>
              <a:t> </a:t>
            </a:r>
            <a:r>
              <a:rPr lang="en-US" dirty="0" err="1"/>
              <a:t>objašnjava</a:t>
            </a:r>
            <a:r>
              <a:rPr lang="en-US" dirty="0"/>
              <a:t> </a:t>
            </a:r>
            <a:r>
              <a:rPr lang="en-US" dirty="0" err="1"/>
              <a:t>istraženu</a:t>
            </a:r>
            <a:r>
              <a:rPr lang="en-US" dirty="0"/>
              <a:t> </a:t>
            </a:r>
            <a:r>
              <a:rPr lang="en-US" dirty="0" err="1"/>
              <a:t>ideju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 err="1"/>
              <a:t>Trebalo</a:t>
            </a:r>
            <a:r>
              <a:rPr lang="en-US" dirty="0"/>
              <a:t> bi da </a:t>
            </a:r>
            <a:r>
              <a:rPr lang="en-US" dirty="0" err="1"/>
              <a:t>sadrži</a:t>
            </a:r>
            <a:r>
              <a:rPr lang="en-US" dirty="0"/>
              <a:t> ono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mnogi</a:t>
            </a:r>
            <a:r>
              <a:rPr lang="en-US" dirty="0"/>
              <a:t> </a:t>
            </a:r>
            <a:r>
              <a:rPr lang="en-US" dirty="0" err="1"/>
              <a:t>nazivaju</a:t>
            </a:r>
            <a:r>
              <a:rPr lang="en-US" dirty="0"/>
              <a:t> „</a:t>
            </a:r>
            <a:r>
              <a:rPr lang="en-US" dirty="0" err="1"/>
              <a:t>Pregledom</a:t>
            </a:r>
            <a:r>
              <a:rPr lang="en-US" dirty="0"/>
              <a:t> literature“,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/>
              <a:t>sažetak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vec</a:t>
            </a:r>
            <a:r>
              <a:rPr lang="en-US" dirty="0"/>
              <a:t>́ </a:t>
            </a:r>
            <a:r>
              <a:rPr lang="en-US" dirty="0" err="1"/>
              <a:t>obavili</a:t>
            </a:r>
            <a:r>
              <a:rPr lang="en-US" dirty="0"/>
              <a:t> o </a:t>
            </a:r>
            <a:r>
              <a:rPr lang="en-US" dirty="0" err="1"/>
              <a:t>istoj</a:t>
            </a:r>
            <a:r>
              <a:rPr lang="en-US" dirty="0"/>
              <a:t> </a:t>
            </a:r>
            <a:r>
              <a:rPr lang="en-US" dirty="0" err="1"/>
              <a:t>temi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 err="1"/>
              <a:t>Ovde</a:t>
            </a:r>
            <a:r>
              <a:rPr lang="en-US" dirty="0"/>
              <a:t> bi </a:t>
            </a:r>
            <a:r>
              <a:rPr lang="en-US" dirty="0" err="1"/>
              <a:t>trebalo</a:t>
            </a:r>
            <a:r>
              <a:rPr lang="en-US" dirty="0"/>
              <a:t> </a:t>
            </a:r>
            <a:r>
              <a:rPr lang="en-US" dirty="0" err="1"/>
              <a:t>navesti</a:t>
            </a:r>
            <a:r>
              <a:rPr lang="en-US" dirty="0"/>
              <a:t> </a:t>
            </a:r>
            <a:r>
              <a:rPr lang="en-US" dirty="0" err="1"/>
              <a:t>zašto</a:t>
            </a:r>
            <a:r>
              <a:rPr lang="en-US" dirty="0"/>
              <a:t> je ova </a:t>
            </a:r>
            <a:r>
              <a:rPr lang="en-US" dirty="0" err="1"/>
              <a:t>određena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</a:t>
            </a:r>
            <a:r>
              <a:rPr lang="en-US" dirty="0" err="1"/>
              <a:t>jedinstvena</a:t>
            </a:r>
            <a:r>
              <a:rPr lang="sr-Latn-RS" dirty="0"/>
              <a:t>, tj. šta pruža novo u naučnom svetu, u najširem smislu reči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307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5E9DECC-5830-4EB7-92A5-4F19E3413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Uvod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E3AA261-D5B6-4CA3-AB74-A358913E6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Uvod treba započeti jasnim definisanjem polja istraživanja. Nakon adekvatnog pregleda literature i </a:t>
            </a:r>
            <a:r>
              <a:rPr lang="sr-Latn-RS" dirty="0" err="1"/>
              <a:t>navodjenja</a:t>
            </a:r>
            <a:r>
              <a:rPr lang="sr-Latn-RS" dirty="0"/>
              <a:t> činjenica koje su već </a:t>
            </a:r>
            <a:r>
              <a:rPr lang="sr-Latn-RS" dirty="0" err="1"/>
              <a:t>poznate,treba</a:t>
            </a:r>
            <a:r>
              <a:rPr lang="sr-Latn-RS" dirty="0"/>
              <a:t> konusno sužavati oblast interesovanja, tj. treba ukazati na ono što je još uvek nepoznanica i jasno definisati cilj i motive istraživanja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240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3F012C5-2940-4F3E-BB5E-B8B2C9E829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999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37C977-E7E3-44AC-AEC8-2E2764190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13876" cy="6858000"/>
          </a:xfrm>
          <a:prstGeom prst="rect">
            <a:avLst/>
          </a:prstGeom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0DF37D-86A3-45DB-B1C1-580462D4BB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37" b="73004"/>
          <a:stretch/>
        </p:blipFill>
        <p:spPr>
          <a:xfrm>
            <a:off x="1" y="-2"/>
            <a:ext cx="3321978" cy="2196792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93724CD8-C24B-484C-9F23-978CCE8F2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96" y="960814"/>
            <a:ext cx="2732249" cy="4912936"/>
          </a:xfrm>
        </p:spPr>
        <p:txBody>
          <a:bodyPr anchor="b">
            <a:normAutofit/>
          </a:bodyPr>
          <a:lstStyle/>
          <a:p>
            <a:pPr algn="r"/>
            <a:r>
              <a:rPr lang="sr-Latn-RS" sz="4000">
                <a:solidFill>
                  <a:schemeClr val="bg1"/>
                </a:solidFill>
              </a:rPr>
              <a:t>Uvod</a:t>
            </a:r>
            <a:endParaRPr lang="en-US" sz="4000">
              <a:solidFill>
                <a:schemeClr val="bg1"/>
              </a:solidFill>
            </a:endParaRP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3A06A163-D0AF-47D7-9C98-6DB95DD83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9078" y="960814"/>
            <a:ext cx="6247722" cy="4830385"/>
          </a:xfrm>
        </p:spPr>
        <p:txBody>
          <a:bodyPr anchor="ctr">
            <a:normAutofit/>
          </a:bodyPr>
          <a:lstStyle/>
          <a:p>
            <a:r>
              <a:rPr lang="en-US" sz="1800"/>
              <a:t>Uvod u kome se defin</a:t>
            </a:r>
            <a:r>
              <a:rPr lang="sr-Latn-RS" sz="1800"/>
              <a:t>iš</a:t>
            </a:r>
            <a:r>
              <a:rPr lang="en-US" sz="1800"/>
              <a:t>u ciljevi, daje kratak pregled dosada</a:t>
            </a:r>
            <a:r>
              <a:rPr lang="sr-Latn-RS" sz="1800"/>
              <a:t>š</a:t>
            </a:r>
            <a:r>
              <a:rPr lang="en-US" sz="1800"/>
              <a:t>njih istra</a:t>
            </a:r>
            <a:r>
              <a:rPr lang="sr-Latn-RS" sz="1800"/>
              <a:t>ž</a:t>
            </a:r>
            <a:r>
              <a:rPr lang="en-US" sz="1800"/>
              <a:t>ivanja iz</a:t>
            </a:r>
            <a:r>
              <a:rPr lang="sr-Latn-RS" sz="1800"/>
              <a:t> </a:t>
            </a:r>
            <a:r>
              <a:rPr lang="en-US" sz="1800"/>
              <a:t>predmetne oblasti i navodi glavni nau</a:t>
            </a:r>
            <a:r>
              <a:rPr lang="sr-Latn-RS" sz="1800"/>
              <a:t>č</a:t>
            </a:r>
            <a:r>
              <a:rPr lang="en-US" sz="1800"/>
              <a:t>ni doprinos autora </a:t>
            </a:r>
            <a:endParaRPr lang="sr-Latn-RS" sz="1800"/>
          </a:p>
          <a:p>
            <a:r>
              <a:rPr lang="en-US" sz="1800"/>
              <a:t>Uvod sadr</a:t>
            </a:r>
            <a:r>
              <a:rPr lang="sr-Latn-RS" sz="1800"/>
              <a:t>ž</a:t>
            </a:r>
            <a:r>
              <a:rPr lang="en-US" sz="1800"/>
              <a:t>i preciznu</a:t>
            </a:r>
            <a:r>
              <a:rPr lang="sr-Latn-RS" sz="1800"/>
              <a:t> </a:t>
            </a:r>
            <a:r>
              <a:rPr lang="en-US" sz="1800"/>
              <a:t>definiciju problema i koncizno daje uvid u su</a:t>
            </a:r>
            <a:r>
              <a:rPr lang="sr-Latn-RS" sz="1800"/>
              <a:t>š</a:t>
            </a:r>
            <a:r>
              <a:rPr lang="en-US" sz="1800"/>
              <a:t>tinu i zna</a:t>
            </a:r>
            <a:r>
              <a:rPr lang="sr-Latn-RS" sz="1800"/>
              <a:t>č</a:t>
            </a:r>
            <a:r>
              <a:rPr lang="en-US" sz="1800"/>
              <a:t>aj razmatrane teme.</a:t>
            </a:r>
          </a:p>
        </p:txBody>
      </p:sp>
    </p:spTree>
    <p:extLst>
      <p:ext uri="{BB962C8B-B14F-4D97-AF65-F5344CB8AC3E}">
        <p14:creationId xmlns:p14="http://schemas.microsoft.com/office/powerpoint/2010/main" val="3148651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4C991DE-0416-4158-B809-FC8530BAD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Uvod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EF82BCC-7C9C-4E78-AA98-5AD114BD64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Pregled </a:t>
            </a:r>
            <a:r>
              <a:rPr lang="en-US" dirty="0" err="1"/>
              <a:t>dosada</a:t>
            </a:r>
            <a:r>
              <a:rPr lang="sr-Latn-RS" dirty="0"/>
              <a:t>š</a:t>
            </a:r>
            <a:r>
              <a:rPr lang="en-US" dirty="0" err="1"/>
              <a:t>njih</a:t>
            </a:r>
            <a:r>
              <a:rPr lang="en-US" dirty="0"/>
              <a:t> </a:t>
            </a:r>
            <a:r>
              <a:rPr lang="en-US" dirty="0" err="1"/>
              <a:t>istra</a:t>
            </a:r>
            <a:r>
              <a:rPr lang="sr-Latn-RS" dirty="0"/>
              <a:t>ž</a:t>
            </a:r>
            <a:r>
              <a:rPr lang="en-US" dirty="0" err="1"/>
              <a:t>ivanja</a:t>
            </a:r>
            <a:r>
              <a:rPr lang="en-US" dirty="0"/>
              <a:t> </a:t>
            </a:r>
            <a:r>
              <a:rPr lang="en-US" dirty="0" err="1"/>
              <a:t>daje</a:t>
            </a:r>
            <a:r>
              <a:rPr lang="en-US" dirty="0"/>
              <a:t> </a:t>
            </a:r>
            <a:r>
              <a:rPr lang="en-US" dirty="0" err="1"/>
              <a:t>uvid</a:t>
            </a:r>
            <a:r>
              <a:rPr lang="en-US" dirty="0"/>
              <a:t> u </a:t>
            </a:r>
            <a:r>
              <a:rPr lang="en-US" dirty="0" err="1"/>
              <a:t>trenutni</a:t>
            </a:r>
            <a:r>
              <a:rPr lang="en-US" dirty="0"/>
              <a:t> status (,,state-of-the-art”)</a:t>
            </a:r>
            <a:r>
              <a:rPr lang="sr-Latn-RS" dirty="0"/>
              <a:t> </a:t>
            </a:r>
            <a:r>
              <a:rPr lang="en-US" dirty="0" err="1"/>
              <a:t>razmatrane</a:t>
            </a:r>
            <a:r>
              <a:rPr lang="en-US" dirty="0"/>
              <a:t> </a:t>
            </a:r>
            <a:r>
              <a:rPr lang="en-US" dirty="0" err="1"/>
              <a:t>problematike</a:t>
            </a:r>
            <a:r>
              <a:rPr lang="en-US" dirty="0"/>
              <a:t> (</a:t>
            </a:r>
            <a:r>
              <a:rPr lang="en-US" dirty="0" err="1"/>
              <a:t>metodologija</a:t>
            </a:r>
            <a:r>
              <a:rPr lang="en-US" dirty="0"/>
              <a:t> re</a:t>
            </a:r>
            <a:r>
              <a:rPr lang="sr-Latn-RS" dirty="0"/>
              <a:t>š</a:t>
            </a:r>
            <a:r>
              <a:rPr lang="en-US" dirty="0" err="1"/>
              <a:t>avanja</a:t>
            </a:r>
            <a:r>
              <a:rPr lang="en-US" dirty="0"/>
              <a:t>, </a:t>
            </a:r>
            <a:r>
              <a:rPr lang="en-US" dirty="0" err="1"/>
              <a:t>rezultati</a:t>
            </a:r>
            <a:r>
              <a:rPr lang="en-US" dirty="0"/>
              <a:t> </a:t>
            </a:r>
            <a:r>
              <a:rPr lang="en-US" dirty="0" err="1"/>
              <a:t>itd</a:t>
            </a:r>
            <a:r>
              <a:rPr lang="en-US" dirty="0"/>
              <a:t>.), </a:t>
            </a:r>
            <a:r>
              <a:rPr lang="en-US" dirty="0" err="1"/>
              <a:t>kao</a:t>
            </a:r>
            <a:r>
              <a:rPr lang="en-US" dirty="0"/>
              <a:t> i </a:t>
            </a:r>
            <a:r>
              <a:rPr lang="en-US" dirty="0" err="1"/>
              <a:t>kriti</a:t>
            </a:r>
            <a:r>
              <a:rPr lang="sr-Latn-RS" dirty="0"/>
              <a:t>č</a:t>
            </a:r>
            <a:r>
              <a:rPr lang="en-US" dirty="0" err="1"/>
              <a:t>ki</a:t>
            </a:r>
            <a:r>
              <a:rPr lang="sr-Latn-RS" dirty="0"/>
              <a:t> </a:t>
            </a:r>
            <a:r>
              <a:rPr lang="en-US" dirty="0" err="1"/>
              <a:t>osvrt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nedostatke</a:t>
            </a:r>
            <a:r>
              <a:rPr lang="en-US" dirty="0"/>
              <a:t> </a:t>
            </a:r>
            <a:r>
              <a:rPr lang="en-US" dirty="0" err="1"/>
              <a:t>postoje</a:t>
            </a:r>
            <a:r>
              <a:rPr lang="sr-Latn-RS" dirty="0"/>
              <a:t>ć</a:t>
            </a:r>
            <a:r>
              <a:rPr lang="en-US" dirty="0" err="1"/>
              <a:t>ih</a:t>
            </a:r>
            <a:r>
              <a:rPr lang="en-US" dirty="0"/>
              <a:t> re</a:t>
            </a:r>
            <a:r>
              <a:rPr lang="sr-Latn-RS" dirty="0"/>
              <a:t>š</a:t>
            </a:r>
            <a:r>
              <a:rPr lang="en-US" dirty="0" err="1"/>
              <a:t>enja</a:t>
            </a:r>
            <a:r>
              <a:rPr lang="en-US" dirty="0"/>
              <a:t>,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 </a:t>
            </a:r>
            <a:r>
              <a:rPr lang="sr-Latn-RS" dirty="0"/>
              <a:t>ž</a:t>
            </a:r>
            <a:r>
              <a:rPr lang="en-US" dirty="0" err="1"/>
              <a:t>eli</a:t>
            </a:r>
            <a:r>
              <a:rPr lang="en-US" dirty="0"/>
              <a:t> da </a:t>
            </a:r>
            <a:r>
              <a:rPr lang="en-US" dirty="0" err="1"/>
              <a:t>otkloni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6358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B26D92F-44CE-44AE-997B-9D894F17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vrsta naučnog rada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FA843E1-9FBA-4D96-8DEA-B702D5341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Pregledni</a:t>
            </a:r>
            <a:r>
              <a:rPr lang="en-US" dirty="0"/>
              <a:t> </a:t>
            </a:r>
            <a:r>
              <a:rPr lang="en-US" dirty="0" err="1"/>
              <a:t>radovi</a:t>
            </a:r>
            <a:r>
              <a:rPr lang="en-US" dirty="0"/>
              <a:t>: </a:t>
            </a:r>
            <a:r>
              <a:rPr lang="en-US" dirty="0" err="1"/>
              <a:t>ovo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kritični</a:t>
            </a:r>
            <a:r>
              <a:rPr lang="en-US" dirty="0"/>
              <a:t> i </a:t>
            </a:r>
            <a:r>
              <a:rPr lang="en-US" dirty="0" err="1"/>
              <a:t>sveobuhvatni</a:t>
            </a:r>
            <a:r>
              <a:rPr lang="en-US" dirty="0"/>
              <a:t> </a:t>
            </a:r>
            <a:r>
              <a:rPr lang="en-US" dirty="0" err="1"/>
              <a:t>pregledi</a:t>
            </a:r>
            <a:r>
              <a:rPr lang="en-US" dirty="0"/>
              <a:t> koji </a:t>
            </a:r>
            <a:r>
              <a:rPr lang="en-US" dirty="0" err="1"/>
              <a:t>pružaju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uvide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tumačenja</a:t>
            </a:r>
            <a:r>
              <a:rPr lang="en-US" dirty="0"/>
              <a:t> </a:t>
            </a:r>
            <a:r>
              <a:rPr lang="en-US" dirty="0" err="1"/>
              <a:t>predmeta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temeljnu</a:t>
            </a:r>
            <a:r>
              <a:rPr lang="en-US" dirty="0"/>
              <a:t> i </a:t>
            </a:r>
            <a:r>
              <a:rPr lang="en-US" dirty="0" err="1"/>
              <a:t>sistematsku</a:t>
            </a:r>
            <a:r>
              <a:rPr lang="en-US" dirty="0"/>
              <a:t> </a:t>
            </a:r>
            <a:r>
              <a:rPr lang="en-US" dirty="0" err="1"/>
              <a:t>procenu</a:t>
            </a:r>
            <a:r>
              <a:rPr lang="en-US" dirty="0"/>
              <a:t> </a:t>
            </a:r>
            <a:r>
              <a:rPr lang="en-US" dirty="0" err="1"/>
              <a:t>dostupnih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.</a:t>
            </a:r>
            <a:r>
              <a:rPr lang="sr-Latn-RS" dirty="0"/>
              <a:t> Po pravilu su autori naučnici koji su </a:t>
            </a:r>
            <a:r>
              <a:rPr lang="sr-Latn-RS" dirty="0" err="1"/>
              <a:t>potvrdjeni</a:t>
            </a:r>
            <a:r>
              <a:rPr lang="sr-Latn-RS" dirty="0"/>
              <a:t> u svojoj oblasti na stručnom i naučnom planu, sa </a:t>
            </a:r>
            <a:r>
              <a:rPr lang="sr-Latn-RS" dirty="0" err="1"/>
              <a:t>odredjenim</a:t>
            </a:r>
            <a:r>
              <a:rPr lang="sr-Latn-RS" dirty="0"/>
              <a:t> brojem referenci kojima se to dokumentuje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709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78079A4-33C1-409E-BC36-C57235B33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Uvod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2A62C924-705C-48CD-B9E3-9B3C52128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Uvod</a:t>
            </a:r>
            <a:r>
              <a:rPr lang="en-US" dirty="0"/>
              <a:t> bi </a:t>
            </a:r>
            <a:r>
              <a:rPr lang="en-US" dirty="0" err="1"/>
              <a:t>trebalo</a:t>
            </a:r>
            <a:r>
              <a:rPr lang="en-US" dirty="0"/>
              <a:t> da </a:t>
            </a:r>
            <a:r>
              <a:rPr lang="en-US" dirty="0" err="1"/>
              <a:t>sadr</a:t>
            </a:r>
            <a:r>
              <a:rPr lang="sr-Latn-RS" dirty="0"/>
              <a:t>ž</a:t>
            </a:r>
            <a:r>
              <a:rPr lang="en-US" dirty="0"/>
              <a:t>i:</a:t>
            </a:r>
          </a:p>
          <a:p>
            <a:r>
              <a:rPr lang="en-US" dirty="0"/>
              <a:t>1. </a:t>
            </a:r>
            <a:r>
              <a:rPr lang="en-US" dirty="0" err="1"/>
              <a:t>Prikaz</a:t>
            </a:r>
            <a:r>
              <a:rPr lang="en-US" dirty="0"/>
              <a:t> do </a:t>
            </a:r>
            <a:r>
              <a:rPr lang="en-US" dirty="0" err="1"/>
              <a:t>sada</a:t>
            </a:r>
            <a:r>
              <a:rPr lang="en-US" dirty="0"/>
              <a:t> </a:t>
            </a:r>
            <a:r>
              <a:rPr lang="en-US" dirty="0" err="1"/>
              <a:t>postignutih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izabranom</a:t>
            </a:r>
            <a:r>
              <a:rPr lang="en-US" dirty="0"/>
              <a:t> </a:t>
            </a:r>
            <a:r>
              <a:rPr lang="en-US" dirty="0" err="1"/>
              <a:t>problemu</a:t>
            </a:r>
            <a:r>
              <a:rPr lang="en-US" dirty="0"/>
              <a:t> (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referencama</a:t>
            </a:r>
            <a:r>
              <a:rPr lang="en-US" dirty="0"/>
              <a:t>).</a:t>
            </a:r>
          </a:p>
          <a:p>
            <a:r>
              <a:rPr lang="en-US" dirty="0"/>
              <a:t>2. </a:t>
            </a:r>
            <a:r>
              <a:rPr lang="en-US" dirty="0" err="1"/>
              <a:t>Razlog</a:t>
            </a:r>
            <a:r>
              <a:rPr lang="en-US" dirty="0"/>
              <a:t> koji vas je </a:t>
            </a:r>
            <a:r>
              <a:rPr lang="en-US" dirty="0" err="1"/>
              <a:t>naveo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prou</a:t>
            </a:r>
            <a:r>
              <a:rPr lang="sr-Latn-RS" dirty="0"/>
              <a:t>č</a:t>
            </a:r>
            <a:r>
              <a:rPr lang="en-US" dirty="0" err="1"/>
              <a:t>avanje</a:t>
            </a:r>
            <a:r>
              <a:rPr lang="en-US" dirty="0"/>
              <a:t> </a:t>
            </a:r>
            <a:r>
              <a:rPr lang="en-US" dirty="0" err="1"/>
              <a:t>izabranog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.</a:t>
            </a:r>
          </a:p>
          <a:p>
            <a:r>
              <a:rPr lang="en-US" dirty="0"/>
              <a:t>3. </a:t>
            </a:r>
            <a:r>
              <a:rPr lang="en-US" dirty="0" err="1"/>
              <a:t>Metod</a:t>
            </a:r>
            <a:r>
              <a:rPr lang="en-US" dirty="0"/>
              <a:t> </a:t>
            </a:r>
            <a:r>
              <a:rPr lang="en-US" dirty="0" err="1"/>
              <a:t>kojim</a:t>
            </a:r>
            <a:r>
              <a:rPr lang="en-US" dirty="0"/>
              <a:t> se problem re</a:t>
            </a:r>
            <a:r>
              <a:rPr lang="sr-Latn-RS" dirty="0"/>
              <a:t>š</a:t>
            </a:r>
            <a:r>
              <a:rPr lang="en-US" dirty="0"/>
              <a:t>ava i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en-US" dirty="0" err="1"/>
              <a:t>rezultati</a:t>
            </a:r>
            <a:r>
              <a:rPr lang="en-US" dirty="0"/>
              <a:t> do </a:t>
            </a:r>
            <a:r>
              <a:rPr lang="en-US" dirty="0" err="1"/>
              <a:t>kojih</a:t>
            </a:r>
            <a:r>
              <a:rPr lang="en-US" dirty="0"/>
              <a:t> se</a:t>
            </a:r>
          </a:p>
          <a:p>
            <a:r>
              <a:rPr lang="en-US" dirty="0"/>
              <a:t>do</a:t>
            </a:r>
            <a:r>
              <a:rPr lang="sr-Latn-RS" dirty="0"/>
              <a:t>š</a:t>
            </a:r>
            <a:r>
              <a:rPr lang="en-US" dirty="0"/>
              <a:t>lo.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060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4F6D63E-DF3D-4056-8588-BDE44EFD8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Uvod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1722554C-EB83-41D3-ACE9-4CBE3666F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Uvod treba završiti formulisanjem hipoteze, tj.</a:t>
            </a:r>
            <a:r>
              <a:rPr lang="en-US" dirty="0"/>
              <a:t> </a:t>
            </a:r>
            <a:r>
              <a:rPr lang="en-US" dirty="0" err="1"/>
              <a:t>navod</a:t>
            </a:r>
            <a:r>
              <a:rPr lang="sr-Latn-RS" dirty="0"/>
              <a:t>je</a:t>
            </a:r>
            <a:r>
              <a:rPr lang="en-US" dirty="0" err="1"/>
              <a:t>njem</a:t>
            </a:r>
            <a:r>
              <a:rPr lang="en-US" dirty="0"/>
              <a:t> </a:t>
            </a:r>
            <a:r>
              <a:rPr lang="en-US" dirty="0" err="1"/>
              <a:t>najva</a:t>
            </a:r>
            <a:r>
              <a:rPr lang="sr-Latn-RS" dirty="0"/>
              <a:t>ž</a:t>
            </a:r>
            <a:r>
              <a:rPr lang="en-US" dirty="0" err="1"/>
              <a:t>nijih</a:t>
            </a:r>
            <a:r>
              <a:rPr lang="en-US" dirty="0"/>
              <a:t> </a:t>
            </a:r>
            <a:r>
              <a:rPr lang="en-US" dirty="0" err="1"/>
              <a:t>postignutih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 i </a:t>
            </a:r>
            <a:r>
              <a:rPr lang="en-US" dirty="0" err="1"/>
              <a:t>zaklju</a:t>
            </a:r>
            <a:r>
              <a:rPr lang="sr-Latn-RS" dirty="0"/>
              <a:t>č</a:t>
            </a:r>
            <a:r>
              <a:rPr lang="en-US" dirty="0" err="1"/>
              <a:t>cima</a:t>
            </a:r>
            <a:r>
              <a:rPr lang="en-US" dirty="0"/>
              <a:t> do </a:t>
            </a:r>
            <a:r>
              <a:rPr lang="en-US" dirty="0" err="1"/>
              <a:t>kojih</a:t>
            </a:r>
            <a:r>
              <a:rPr lang="en-US" dirty="0"/>
              <a:t> se do</a:t>
            </a:r>
            <a:r>
              <a:rPr lang="sr-Latn-RS" dirty="0"/>
              <a:t>š</a:t>
            </a:r>
            <a:r>
              <a:rPr lang="en-US" dirty="0"/>
              <a:t>lo </a:t>
            </a:r>
            <a:r>
              <a:rPr lang="en-US" dirty="0" err="1"/>
              <a:t>jer</a:t>
            </a:r>
            <a:r>
              <a:rPr lang="en-US" dirty="0"/>
              <a:t> se ”</a:t>
            </a:r>
            <a:r>
              <a:rPr lang="en-US" dirty="0" err="1"/>
              <a:t>Pisanje</a:t>
            </a:r>
            <a:r>
              <a:rPr lang="en-US" dirty="0"/>
              <a:t> </a:t>
            </a:r>
            <a:r>
              <a:rPr lang="en-US" dirty="0" err="1"/>
              <a:t>nau</a:t>
            </a:r>
            <a:r>
              <a:rPr lang="sr-Latn-RS" dirty="0"/>
              <a:t>č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 </a:t>
            </a:r>
            <a:r>
              <a:rPr lang="en-US" dirty="0" err="1"/>
              <a:t>potpuno</a:t>
            </a:r>
            <a:r>
              <a:rPr lang="en-US" dirty="0"/>
              <a:t> </a:t>
            </a:r>
            <a:r>
              <a:rPr lang="en-US" dirty="0" err="1"/>
              <a:t>razlikuje</a:t>
            </a:r>
            <a:r>
              <a:rPr lang="en-US" dirty="0"/>
              <a:t> od </a:t>
            </a:r>
            <a:r>
              <a:rPr lang="en-US" dirty="0" err="1"/>
              <a:t>pisanja</a:t>
            </a:r>
            <a:r>
              <a:rPr lang="en-US" dirty="0"/>
              <a:t> </a:t>
            </a:r>
            <a:r>
              <a:rPr lang="en-US" dirty="0" err="1"/>
              <a:t>detektivskih</a:t>
            </a:r>
            <a:r>
              <a:rPr lang="en-US" dirty="0"/>
              <a:t> </a:t>
            </a:r>
            <a:r>
              <a:rPr lang="en-US" dirty="0" err="1"/>
              <a:t>romana</a:t>
            </a:r>
            <a:r>
              <a:rPr lang="en-US" dirty="0"/>
              <a:t>. Mi ho</a:t>
            </a:r>
            <a:r>
              <a:rPr lang="sr-Latn-RS" dirty="0"/>
              <a:t>ć</a:t>
            </a:r>
            <a:r>
              <a:rPr lang="en-US" dirty="0"/>
              <a:t>emo jo</a:t>
            </a:r>
            <a:r>
              <a:rPr lang="sr-Latn-RS" dirty="0"/>
              <a:t>š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po</a:t>
            </a:r>
            <a:r>
              <a:rPr lang="sr-Latn-RS" dirty="0"/>
              <a:t>č</a:t>
            </a:r>
            <a:r>
              <a:rPr lang="en-US" dirty="0" err="1"/>
              <a:t>etku</a:t>
            </a:r>
            <a:r>
              <a:rPr lang="en-US" dirty="0"/>
              <a:t> da </a:t>
            </a:r>
            <a:r>
              <a:rPr lang="en-US" dirty="0" err="1"/>
              <a:t>znamo</a:t>
            </a:r>
            <a:r>
              <a:rPr lang="en-US" dirty="0"/>
              <a:t> ko je </a:t>
            </a:r>
            <a:r>
              <a:rPr lang="en-US" dirty="0" err="1"/>
              <a:t>ubica</a:t>
            </a:r>
            <a:r>
              <a:rPr lang="en-US" dirty="0"/>
              <a:t>”</a:t>
            </a:r>
            <a:r>
              <a:rPr lang="sr-Latn-RS" dirty="0"/>
              <a:t>.</a:t>
            </a:r>
          </a:p>
          <a:p>
            <a:r>
              <a:rPr lang="sr-Latn-RS" dirty="0"/>
              <a:t>Dakle, uvod treba tako sužavati da se spontano nametne naša hipoteza kao naučno i stručno opravdana za dalju evaluaciju i istraživanje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325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2">
            <a:extLst>
              <a:ext uri="{FF2B5EF4-FFF2-40B4-BE49-F238E27FC236}">
                <a16:creationId xmlns:a16="http://schemas.microsoft.com/office/drawing/2014/main" id="{30C67D08-55E7-4DB3-9D3E-40EB5E0DD1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AB45E4C-11EA-42EC-90EB-EC4073F2C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7940357E-CD74-43C5-8020-0C07EB45B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>
            <a:extLst>
              <a:ext uri="{FF2B5EF4-FFF2-40B4-BE49-F238E27FC236}">
                <a16:creationId xmlns:a16="http://schemas.microsoft.com/office/drawing/2014/main" id="{AE7D7660-A73A-444F-AE4D-A1131535B8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ACE4932-9753-49CC-8D2B-E8331A8A0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71412" y="0"/>
            <a:ext cx="0" cy="6858000"/>
          </a:xfrm>
          <a:prstGeom prst="line">
            <a:avLst/>
          </a:prstGeom>
          <a:ln w="82550" cap="sq">
            <a:solidFill>
              <a:srgbClr val="D9D9D9"/>
            </a:solidFill>
            <a:miter lim="800000"/>
          </a:ln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BFBFB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DCB9F953-EA64-4A0B-B607-5A71F6EF3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Module 1: Introduction: What is Research? | ORI - The Office of Research  Integrity">
            <a:extLst>
              <a:ext uri="{FF2B5EF4-FFF2-40B4-BE49-F238E27FC236}">
                <a16:creationId xmlns:a16="http://schemas.microsoft.com/office/drawing/2014/main" id="{47C97903-4787-4549-93E9-276E0B28037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" r="4288"/>
          <a:stretch/>
        </p:blipFill>
        <p:spPr bwMode="auto">
          <a:xfrm>
            <a:off x="8860" y="10"/>
            <a:ext cx="69625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A44BD56A-5AA4-48EC-A1A8-C708FBA48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382" y="1358901"/>
            <a:ext cx="3707844" cy="273049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/>
              <a:t>IZBOR METODOLOGIJE NAUČNOG ISTRAŽIVANJA</a:t>
            </a:r>
          </a:p>
        </p:txBody>
      </p:sp>
    </p:spTree>
    <p:extLst>
      <p:ext uri="{BB962C8B-B14F-4D97-AF65-F5344CB8AC3E}">
        <p14:creationId xmlns:p14="http://schemas.microsoft.com/office/powerpoint/2010/main" val="2749092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1467030-0944-444A-BC44-7F740FA70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METODOLOGIJA NAUČNOG ISTRAŽIVANJA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2867BF9-35DB-49C3-900C-09EC6E3B9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Metodologija</a:t>
            </a:r>
            <a:r>
              <a:rPr lang="en-US" dirty="0"/>
              <a:t> je </a:t>
            </a:r>
            <a:r>
              <a:rPr lang="en-US" dirty="0" err="1"/>
              <a:t>nauka</a:t>
            </a:r>
            <a:r>
              <a:rPr lang="en-US" dirty="0"/>
              <a:t> o </a:t>
            </a:r>
            <a:r>
              <a:rPr lang="en-US" dirty="0" err="1"/>
              <a:t>celokupnosti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oblika</a:t>
            </a:r>
            <a:r>
              <a:rPr lang="en-US" dirty="0"/>
              <a:t> i </a:t>
            </a:r>
            <a:r>
              <a:rPr lang="en-US" dirty="0" err="1"/>
              <a:t>načina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</a:t>
            </a:r>
            <a:r>
              <a:rPr lang="en-US" dirty="0" err="1"/>
              <a:t>pomoću</a:t>
            </a:r>
            <a:r>
              <a:rPr lang="en-US" dirty="0"/>
              <a:t> </a:t>
            </a:r>
            <a:r>
              <a:rPr lang="en-US" dirty="0" err="1"/>
              <a:t>kojih</a:t>
            </a:r>
            <a:r>
              <a:rPr lang="en-US" dirty="0"/>
              <a:t> se </a:t>
            </a:r>
            <a:r>
              <a:rPr lang="en-US" dirty="0" err="1"/>
              <a:t>dolazi</a:t>
            </a:r>
            <a:r>
              <a:rPr lang="en-US" dirty="0"/>
              <a:t> do </a:t>
            </a:r>
            <a:r>
              <a:rPr lang="en-US" dirty="0" err="1"/>
              <a:t>objektivnog</a:t>
            </a:r>
            <a:r>
              <a:rPr lang="en-US" dirty="0"/>
              <a:t> i </a:t>
            </a:r>
            <a:r>
              <a:rPr lang="en-US" dirty="0" err="1"/>
              <a:t>sistematskog</a:t>
            </a:r>
            <a:r>
              <a:rPr lang="en-US" dirty="0"/>
              <a:t> </a:t>
            </a:r>
            <a:r>
              <a:rPr lang="en-US" dirty="0" err="1"/>
              <a:t>naučnog</a:t>
            </a:r>
            <a:r>
              <a:rPr lang="en-US" dirty="0"/>
              <a:t> </a:t>
            </a:r>
            <a:r>
              <a:rPr lang="en-US" dirty="0" err="1"/>
              <a:t>saznanja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73041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66A5E6F-063E-47C0-AB45-88B14780E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VRSTE METODA</a:t>
            </a:r>
            <a:endParaRPr lang="en-US" dirty="0"/>
          </a:p>
        </p:txBody>
      </p:sp>
      <p:sp>
        <p:nvSpPr>
          <p:cNvPr id="3" name="Čuvar mesta za tekst 2">
            <a:extLst>
              <a:ext uri="{FF2B5EF4-FFF2-40B4-BE49-F238E27FC236}">
                <a16:creationId xmlns:a16="http://schemas.microsoft.com/office/drawing/2014/main" id="{C087480A-EFEE-478E-9606-B4EFBB36C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Čuvar mesta za tekst 3">
            <a:extLst>
              <a:ext uri="{FF2B5EF4-FFF2-40B4-BE49-F238E27FC236}">
                <a16:creationId xmlns:a16="http://schemas.microsoft.com/office/drawing/2014/main" id="{E67235C5-9314-42DD-8A0E-C74A8A632739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u="sng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/>
              </a:rPr>
              <a:t>Analiza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Sinteza"/>
              </a:rPr>
              <a:t>Sinteza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Apstrakcija"/>
              </a:rPr>
              <a:t>Apstrakcija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 tooltip="Generalizacija"/>
              </a:rPr>
              <a:t>Generalizacija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Čuvar mesta za tekst 4">
            <a:extLst>
              <a:ext uri="{FF2B5EF4-FFF2-40B4-BE49-F238E27FC236}">
                <a16:creationId xmlns:a16="http://schemas.microsoft.com/office/drawing/2014/main" id="{4DB26047-D5EC-449E-B833-F60D15F75E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Čuvar mesta za tekst 5">
            <a:extLst>
              <a:ext uri="{FF2B5EF4-FFF2-40B4-BE49-F238E27FC236}">
                <a16:creationId xmlns:a16="http://schemas.microsoft.com/office/drawing/2014/main" id="{E34634F5-BC71-43FC-89D3-60D8DE30B332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u="sng" dirty="0" err="1">
                <a:solidFill>
                  <a:srgbClr val="BA0000"/>
                </a:solidFill>
                <a:effectLst/>
                <a:latin typeface="Arial" panose="020B0604020202020204" pitchFamily="34" charset="0"/>
                <a:hlinkClick r:id="rId6" tooltip="Specifikacija (još nenapisan)"/>
              </a:rPr>
              <a:t>Specifikacija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BA0000"/>
                </a:solidFill>
                <a:effectLst/>
                <a:latin typeface="Arial" panose="020B0604020202020204" pitchFamily="34" charset="0"/>
                <a:hlinkClick r:id="rId7" tooltip="Dekonstrukcija (još nenapisan)"/>
              </a:rPr>
              <a:t>Dekonstrukcija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Definicija"/>
              </a:rPr>
              <a:t>Definicija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Divizija"/>
              </a:rPr>
              <a:t>Divizija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7" name="Čuvar mesta za tekst 6">
            <a:extLst>
              <a:ext uri="{FF2B5EF4-FFF2-40B4-BE49-F238E27FC236}">
                <a16:creationId xmlns:a16="http://schemas.microsoft.com/office/drawing/2014/main" id="{56BB3EF1-34E4-4D76-B399-FD09977402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Čuvar mesta za tekst 7">
            <a:extLst>
              <a:ext uri="{FF2B5EF4-FFF2-40B4-BE49-F238E27FC236}">
                <a16:creationId xmlns:a16="http://schemas.microsoft.com/office/drawing/2014/main" id="{36937E32-3B33-42BB-B025-FF734A1E5486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u="sng" dirty="0" err="1">
                <a:solidFill>
                  <a:srgbClr val="FAA700"/>
                </a:solidFill>
                <a:effectLst/>
                <a:latin typeface="Arial" panose="020B0604020202020204" pitchFamily="34" charset="0"/>
                <a:hlinkClick r:id="rId10"/>
              </a:rPr>
              <a:t>Dedukcija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1" tooltip="Indukcija"/>
              </a:rPr>
              <a:t>Indukcija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BA0000"/>
                </a:solidFill>
                <a:effectLst/>
                <a:latin typeface="Arial" panose="020B0604020202020204" pitchFamily="34" charset="0"/>
                <a:hlinkClick r:id="rId12" tooltip="Analogija (još nenapisan)"/>
              </a:rPr>
              <a:t>Analogija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3" tooltip="Eksperiment"/>
              </a:rPr>
              <a:t>Eksperiment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4156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153D84-F259-490F-B466-62285CEA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Materijal i metode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E89BD88-9D32-4081-AC8B-FC645C7BB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 </a:t>
            </a:r>
            <a:r>
              <a:rPr lang="en-US" dirty="0" err="1"/>
              <a:t>ovom</a:t>
            </a:r>
            <a:r>
              <a:rPr lang="en-US" dirty="0"/>
              <a:t> </a:t>
            </a:r>
            <a:r>
              <a:rPr lang="en-US" dirty="0" err="1"/>
              <a:t>delu</a:t>
            </a:r>
            <a:r>
              <a:rPr lang="en-US" dirty="0"/>
              <a:t>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 bi </a:t>
            </a:r>
            <a:r>
              <a:rPr lang="en-US" dirty="0" err="1"/>
              <a:t>trebalo</a:t>
            </a:r>
            <a:r>
              <a:rPr lang="en-US" dirty="0"/>
              <a:t> </a:t>
            </a:r>
            <a:r>
              <a:rPr lang="en-US" dirty="0" err="1"/>
              <a:t>odgovoriti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slede</a:t>
            </a:r>
            <a:r>
              <a:rPr lang="sr-Latn-RS" dirty="0"/>
              <a:t>ć</a:t>
            </a:r>
            <a:r>
              <a:rPr lang="en-US" dirty="0"/>
              <a:t>a </a:t>
            </a:r>
            <a:r>
              <a:rPr lang="en-US" dirty="0" err="1"/>
              <a:t>pitanja</a:t>
            </a:r>
            <a:r>
              <a:rPr lang="en-US" dirty="0"/>
              <a:t>: Sta </a:t>
            </a:r>
            <a:r>
              <a:rPr lang="en-US" dirty="0" err="1"/>
              <a:t>ste</a:t>
            </a:r>
            <a:r>
              <a:rPr lang="en-US" dirty="0"/>
              <a:t> </a:t>
            </a:r>
            <a:r>
              <a:rPr lang="en-US" dirty="0" err="1"/>
              <a:t>koristili</a:t>
            </a:r>
            <a:r>
              <a:rPr lang="sr-Latn-RS" dirty="0"/>
              <a:t> </a:t>
            </a:r>
            <a:r>
              <a:rPr lang="en-US" dirty="0"/>
              <a:t>(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materijale</a:t>
            </a:r>
            <a:r>
              <a:rPr lang="en-US" dirty="0"/>
              <a:t>, </a:t>
            </a:r>
            <a:r>
              <a:rPr lang="en-US" dirty="0" err="1"/>
              <a:t>uzorke</a:t>
            </a:r>
            <a:r>
              <a:rPr lang="en-US" dirty="0"/>
              <a:t>, </a:t>
            </a:r>
            <a:r>
              <a:rPr lang="en-US" dirty="0" err="1"/>
              <a:t>hemikalije</a:t>
            </a:r>
            <a:r>
              <a:rPr lang="en-US" dirty="0"/>
              <a:t> </a:t>
            </a:r>
            <a:r>
              <a:rPr lang="en-US" dirty="0" err="1"/>
              <a:t>itd</a:t>
            </a:r>
            <a:r>
              <a:rPr lang="en-US" dirty="0"/>
              <a:t>.), i </a:t>
            </a:r>
            <a:r>
              <a:rPr lang="en-US" dirty="0" err="1"/>
              <a:t>kako</a:t>
            </a:r>
            <a:r>
              <a:rPr lang="en-US" dirty="0"/>
              <a:t> </a:t>
            </a:r>
            <a:r>
              <a:rPr lang="en-US" dirty="0" err="1"/>
              <a:t>ste</a:t>
            </a:r>
            <a:r>
              <a:rPr lang="en-US" dirty="0"/>
              <a:t> </a:t>
            </a:r>
            <a:r>
              <a:rPr lang="en-US" dirty="0" err="1"/>
              <a:t>radili</a:t>
            </a:r>
            <a:r>
              <a:rPr lang="en-US" dirty="0"/>
              <a:t> (koji(e) </a:t>
            </a:r>
            <a:r>
              <a:rPr lang="en-US" dirty="0" err="1"/>
              <a:t>metod</a:t>
            </a:r>
            <a:r>
              <a:rPr lang="en-US" dirty="0"/>
              <a:t>(e)</a:t>
            </a:r>
            <a:r>
              <a:rPr lang="sr-Latn-RS" dirty="0"/>
              <a:t> </a:t>
            </a:r>
            <a:r>
              <a:rPr lang="en-US" dirty="0" err="1"/>
              <a:t>ste</a:t>
            </a:r>
            <a:r>
              <a:rPr lang="en-US" dirty="0"/>
              <a:t> </a:t>
            </a:r>
            <a:r>
              <a:rPr lang="en-US" dirty="0" err="1"/>
              <a:t>koristili</a:t>
            </a:r>
            <a:r>
              <a:rPr lang="en-US" dirty="0"/>
              <a:t> u </a:t>
            </a:r>
            <a:r>
              <a:rPr lang="en-US" dirty="0" err="1"/>
              <a:t>radu</a:t>
            </a:r>
            <a:r>
              <a:rPr lang="en-US" dirty="0"/>
              <a:t>)? </a:t>
            </a:r>
          </a:p>
        </p:txBody>
      </p:sp>
    </p:spTree>
    <p:extLst>
      <p:ext uri="{BB962C8B-B14F-4D97-AF65-F5344CB8AC3E}">
        <p14:creationId xmlns:p14="http://schemas.microsoft.com/office/powerpoint/2010/main" val="4335201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A3D494D-0912-4164-B22C-6EC4EE60B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Materijal i metode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4E14F030-2133-41FC-B7C5-63BD690DD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Najva</a:t>
            </a:r>
            <a:r>
              <a:rPr lang="sr-Latn-RS" dirty="0"/>
              <a:t>ž</a:t>
            </a:r>
            <a:r>
              <a:rPr lang="en-US" dirty="0" err="1"/>
              <a:t>nije</a:t>
            </a:r>
            <a:r>
              <a:rPr lang="en-US" dirty="0"/>
              <a:t> je </a:t>
            </a:r>
            <a:r>
              <a:rPr lang="en-US" dirty="0" err="1"/>
              <a:t>dati</a:t>
            </a:r>
            <a:r>
              <a:rPr lang="en-US" dirty="0"/>
              <a:t> </a:t>
            </a:r>
            <a:r>
              <a:rPr lang="en-US" dirty="0" err="1"/>
              <a:t>dovoljno</a:t>
            </a:r>
            <a:r>
              <a:rPr lang="en-US" dirty="0"/>
              <a:t> </a:t>
            </a:r>
            <a:r>
              <a:rPr lang="en-US" dirty="0" err="1"/>
              <a:t>obja</a:t>
            </a:r>
            <a:r>
              <a:rPr lang="sr-Latn-RS" dirty="0"/>
              <a:t>š</a:t>
            </a:r>
            <a:r>
              <a:rPr lang="en-US" dirty="0" err="1"/>
              <a:t>njenja</a:t>
            </a:r>
            <a:r>
              <a:rPr lang="en-US" dirty="0"/>
              <a:t> </a:t>
            </a:r>
            <a:r>
              <a:rPr lang="en-US" dirty="0" err="1"/>
              <a:t>tako</a:t>
            </a:r>
            <a:r>
              <a:rPr lang="en-US" dirty="0"/>
              <a:t> da </a:t>
            </a:r>
            <a:r>
              <a:rPr lang="en-US" dirty="0" err="1"/>
              <a:t>drugi</a:t>
            </a:r>
            <a:r>
              <a:rPr lang="en-US" dirty="0"/>
              <a:t> </a:t>
            </a:r>
            <a:r>
              <a:rPr lang="en-US" dirty="0" err="1"/>
              <a:t>nau</a:t>
            </a:r>
            <a:r>
              <a:rPr lang="sr-Latn-RS" dirty="0"/>
              <a:t>č</a:t>
            </a:r>
            <a:r>
              <a:rPr lang="en-US" dirty="0" err="1"/>
              <a:t>nici</a:t>
            </a:r>
            <a:r>
              <a:rPr lang="en-US" dirty="0"/>
              <a:t>, </a:t>
            </a:r>
            <a:r>
              <a:rPr lang="en-US" dirty="0" err="1"/>
              <a:t>ponavljaju</a:t>
            </a:r>
            <a:r>
              <a:rPr lang="sr-Latn-RS" dirty="0"/>
              <a:t>ć</a:t>
            </a:r>
            <a:r>
              <a:rPr lang="en-US" dirty="0"/>
              <a:t>i </a:t>
            </a:r>
            <a:r>
              <a:rPr lang="en-US" dirty="0" err="1"/>
              <a:t>opisani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mogu</a:t>
            </a:r>
            <a:r>
              <a:rPr lang="en-US" dirty="0"/>
              <a:t> da </a:t>
            </a:r>
            <a:r>
              <a:rPr lang="en-US" dirty="0" err="1"/>
              <a:t>dod</a:t>
            </a:r>
            <a:r>
              <a:rPr lang="sr-Latn-RS" dirty="0"/>
              <a:t>j</a:t>
            </a:r>
            <a:r>
              <a:rPr lang="en-US" dirty="0"/>
              <a:t>u do </a:t>
            </a:r>
            <a:r>
              <a:rPr lang="en-US" dirty="0" err="1"/>
              <a:t>sli</a:t>
            </a:r>
            <a:r>
              <a:rPr lang="sr-Latn-RS" dirty="0"/>
              <a:t>č</a:t>
            </a:r>
            <a:r>
              <a:rPr lang="en-US" dirty="0" err="1"/>
              <a:t>nih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istih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, i </a:t>
            </a:r>
            <a:r>
              <a:rPr lang="en-US" dirty="0" err="1"/>
              <a:t>na</a:t>
            </a:r>
            <a:r>
              <a:rPr lang="en-US" dirty="0"/>
              <a:t> taj </a:t>
            </a:r>
            <a:r>
              <a:rPr lang="en-US" dirty="0" err="1"/>
              <a:t>na</a:t>
            </a:r>
            <a:r>
              <a:rPr lang="sr-Latn-RS" dirty="0"/>
              <a:t>č</a:t>
            </a:r>
            <a:r>
              <a:rPr lang="en-US" dirty="0"/>
              <a:t>in </a:t>
            </a:r>
            <a:r>
              <a:rPr lang="en-US" dirty="0" err="1"/>
              <a:t>provere</a:t>
            </a:r>
            <a:r>
              <a:rPr lang="en-US" dirty="0"/>
              <a:t> </a:t>
            </a:r>
            <a:r>
              <a:rPr lang="sr-Latn-RS" dirty="0"/>
              <a:t>samu verodostojnost postupka, drugim rečima, obezbediti </a:t>
            </a:r>
            <a:r>
              <a:rPr lang="sr-Latn-RS" dirty="0" err="1"/>
              <a:t>reproducibilnost</a:t>
            </a:r>
            <a:r>
              <a:rPr lang="sr-Latn-RS" dirty="0"/>
              <a:t> rezultata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4566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ECBB17D-8B59-4CFB-BB02-6A07BD385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Materijal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00824874-B08A-4525-9FEF-88BA9DDD5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 </a:t>
            </a:r>
            <a:r>
              <a:rPr lang="en-US" dirty="0" err="1"/>
              <a:t>ovom</a:t>
            </a:r>
            <a:r>
              <a:rPr lang="en-US" dirty="0"/>
              <a:t> </a:t>
            </a:r>
            <a:r>
              <a:rPr lang="en-US" dirty="0" err="1"/>
              <a:t>odeljku</a:t>
            </a:r>
            <a:r>
              <a:rPr lang="en-US" dirty="0"/>
              <a:t> </a:t>
            </a:r>
            <a:r>
              <a:rPr lang="en-US" dirty="0" err="1"/>
              <a:t>napi</a:t>
            </a:r>
            <a:r>
              <a:rPr lang="sr-Latn-RS" dirty="0"/>
              <a:t>š</a:t>
            </a:r>
            <a:r>
              <a:rPr lang="en-US" dirty="0" err="1"/>
              <a:t>ite</a:t>
            </a:r>
            <a:r>
              <a:rPr lang="en-US" dirty="0"/>
              <a:t> </a:t>
            </a:r>
            <a:r>
              <a:rPr lang="sr-Latn-RS" dirty="0"/>
              <a:t>š</a:t>
            </a:r>
            <a:r>
              <a:rPr lang="en-US" dirty="0"/>
              <a:t>ta je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kori</a:t>
            </a:r>
            <a:r>
              <a:rPr lang="sr-Latn-RS" dirty="0" err="1"/>
              <a:t>šć</a:t>
            </a:r>
            <a:r>
              <a:rPr lang="en-US" dirty="0" err="1"/>
              <a:t>eno</a:t>
            </a:r>
            <a:r>
              <a:rPr lang="en-US" dirty="0"/>
              <a:t> od </a:t>
            </a:r>
            <a:r>
              <a:rPr lang="en-US" dirty="0" err="1"/>
              <a:t>materijala</a:t>
            </a:r>
            <a:r>
              <a:rPr lang="en-US" dirty="0"/>
              <a:t> za </a:t>
            </a:r>
            <a:r>
              <a:rPr lang="en-US" dirty="0" err="1"/>
              <a:t>izradu</a:t>
            </a:r>
            <a:r>
              <a:rPr lang="en-US" dirty="0"/>
              <a:t> </a:t>
            </a:r>
            <a:r>
              <a:rPr lang="en-US" dirty="0" err="1"/>
              <a:t>uzoraka</a:t>
            </a:r>
            <a:r>
              <a:rPr lang="en-US" dirty="0"/>
              <a:t>.</a:t>
            </a:r>
            <a:r>
              <a:rPr lang="sr-Latn-RS" dirty="0"/>
              <a:t> 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radi</a:t>
            </a:r>
            <a:r>
              <a:rPr lang="en-US" dirty="0"/>
              <a:t> o </a:t>
            </a:r>
            <a:r>
              <a:rPr lang="en-US" dirty="0" err="1"/>
              <a:t>materijalima</a:t>
            </a:r>
            <a:r>
              <a:rPr lang="en-US" dirty="0"/>
              <a:t> koji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dostupni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tr</a:t>
            </a:r>
            <a:r>
              <a:rPr lang="sr-Latn-RS" dirty="0"/>
              <a:t>ž</a:t>
            </a:r>
            <a:r>
              <a:rPr lang="en-US" dirty="0"/>
              <a:t>i</a:t>
            </a:r>
            <a:r>
              <a:rPr lang="sr-Latn-RS" dirty="0"/>
              <a:t>š</a:t>
            </a:r>
            <a:r>
              <a:rPr lang="en-US" dirty="0" err="1"/>
              <a:t>tu</a:t>
            </a:r>
            <a:r>
              <a:rPr lang="en-US" dirty="0"/>
              <a:t>, </a:t>
            </a:r>
            <a:r>
              <a:rPr lang="en-US" dirty="0" err="1"/>
              <a:t>onda</a:t>
            </a:r>
            <a:r>
              <a:rPr lang="en-US" dirty="0"/>
              <a:t> se </a:t>
            </a:r>
            <a:r>
              <a:rPr lang="en-US" dirty="0" err="1"/>
              <a:t>navodi</a:t>
            </a:r>
            <a:r>
              <a:rPr lang="en-US" dirty="0"/>
              <a:t> i </a:t>
            </a:r>
            <a:r>
              <a:rPr lang="en-US" dirty="0" err="1"/>
              <a:t>ime</a:t>
            </a:r>
            <a:r>
              <a:rPr lang="sr-Latn-RS" dirty="0"/>
              <a:t> </a:t>
            </a:r>
            <a:r>
              <a:rPr lang="en-US" dirty="0" err="1"/>
              <a:t>proizvod</a:t>
            </a:r>
            <a:r>
              <a:rPr lang="sr-Latn-RS" dirty="0"/>
              <a:t>j</a:t>
            </a:r>
            <a:r>
              <a:rPr lang="en-US" dirty="0"/>
              <a:t>a</a:t>
            </a:r>
            <a:r>
              <a:rPr lang="sr-Latn-RS" dirty="0"/>
              <a:t>č</a:t>
            </a:r>
            <a:r>
              <a:rPr lang="en-US" dirty="0"/>
              <a:t>a, </a:t>
            </a:r>
            <a:r>
              <a:rPr lang="en-US" dirty="0" err="1"/>
              <a:t>kao</a:t>
            </a:r>
            <a:r>
              <a:rPr lang="en-US" dirty="0"/>
              <a:t> i </a:t>
            </a:r>
            <a:r>
              <a:rPr lang="sr-Latn-RS" dirty="0"/>
              <a:t>č</a:t>
            </a:r>
            <a:r>
              <a:rPr lang="en-US" dirty="0" err="1"/>
              <a:t>isto</a:t>
            </a:r>
            <a:r>
              <a:rPr lang="sr-Latn-RS" dirty="0"/>
              <a:t>ć</a:t>
            </a:r>
            <a:r>
              <a:rPr lang="en-US" dirty="0"/>
              <a:t>a </a:t>
            </a:r>
            <a:r>
              <a:rPr lang="en-US" dirty="0" err="1"/>
              <a:t>materijala</a:t>
            </a:r>
            <a:r>
              <a:rPr lang="en-US" dirty="0"/>
              <a:t> koji je </a:t>
            </a:r>
            <a:r>
              <a:rPr lang="en-US" dirty="0" err="1"/>
              <a:t>kori</a:t>
            </a:r>
            <a:r>
              <a:rPr lang="sr-Latn-RS" dirty="0" err="1"/>
              <a:t>šć</a:t>
            </a:r>
            <a:r>
              <a:rPr lang="en-US" dirty="0" err="1"/>
              <a:t>en</a:t>
            </a:r>
            <a:r>
              <a:rPr lang="en-US" dirty="0"/>
              <a:t>. </a:t>
            </a:r>
            <a:r>
              <a:rPr lang="en-US" dirty="0" err="1"/>
              <a:t>Sli</a:t>
            </a:r>
            <a:r>
              <a:rPr lang="sr-Latn-RS" dirty="0"/>
              <a:t>č</a:t>
            </a:r>
            <a:r>
              <a:rPr lang="en-US" dirty="0"/>
              <a:t>no je i u </a:t>
            </a:r>
            <a:r>
              <a:rPr lang="en-US" dirty="0" err="1"/>
              <a:t>drugim</a:t>
            </a:r>
            <a:r>
              <a:rPr lang="sr-Latn-RS" dirty="0"/>
              <a:t> </a:t>
            </a:r>
            <a:r>
              <a:rPr lang="en-US" dirty="0" err="1"/>
              <a:t>oblastima</a:t>
            </a:r>
            <a:r>
              <a:rPr lang="en-US" dirty="0"/>
              <a:t> </a:t>
            </a:r>
            <a:r>
              <a:rPr lang="en-US" dirty="0" err="1"/>
              <a:t>gde</a:t>
            </a:r>
            <a:r>
              <a:rPr lang="en-US" dirty="0"/>
              <a:t> </a:t>
            </a:r>
            <a:r>
              <a:rPr lang="en-US" dirty="0" err="1"/>
              <a:t>uzorci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organski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neorganski</a:t>
            </a:r>
            <a:r>
              <a:rPr lang="en-US" dirty="0"/>
              <a:t> </a:t>
            </a:r>
            <a:r>
              <a:rPr lang="en-US" dirty="0" err="1"/>
              <a:t>materijali</a:t>
            </a:r>
            <a:r>
              <a:rPr lang="en-US" dirty="0"/>
              <a:t>, </a:t>
            </a:r>
            <a:r>
              <a:rPr lang="en-US" dirty="0" err="1"/>
              <a:t>ve</a:t>
            </a:r>
            <a:r>
              <a:rPr lang="sr-Latn-RS" dirty="0"/>
              <a:t>ć</a:t>
            </a:r>
            <a:r>
              <a:rPr lang="en-US" dirty="0"/>
              <a:t> </a:t>
            </a:r>
            <a:r>
              <a:rPr lang="en-US" dirty="0" err="1"/>
              <a:t>geni</a:t>
            </a:r>
            <a:r>
              <a:rPr lang="en-US" dirty="0"/>
              <a:t>, </a:t>
            </a:r>
            <a:r>
              <a:rPr lang="sr-Latn-RS" dirty="0"/>
              <a:t>ž</a:t>
            </a:r>
            <a:r>
              <a:rPr lang="en-US" dirty="0" err="1"/>
              <a:t>iva</a:t>
            </a:r>
            <a:r>
              <a:rPr lang="sr-Latn-RS" dirty="0"/>
              <a:t> </a:t>
            </a:r>
            <a:r>
              <a:rPr lang="en-US" dirty="0"/>
              <a:t>bi</a:t>
            </a:r>
            <a:r>
              <a:rPr lang="sr-Latn-RS" dirty="0"/>
              <a:t>ć</a:t>
            </a:r>
            <a:r>
              <a:rPr lang="en-US" dirty="0"/>
              <a:t>a i </a:t>
            </a:r>
            <a:r>
              <a:rPr lang="en-US" dirty="0" err="1"/>
              <a:t>drugo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9818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BB5B5BE-0EDB-469A-AB51-8607AC9F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Izbor</a:t>
            </a:r>
            <a:r>
              <a:rPr lang="en-US" dirty="0"/>
              <a:t> </a:t>
            </a:r>
            <a:r>
              <a:rPr lang="en-US" dirty="0" err="1"/>
              <a:t>istraživačke</a:t>
            </a:r>
            <a:r>
              <a:rPr lang="en-US" dirty="0"/>
              <a:t> </a:t>
            </a:r>
            <a:r>
              <a:rPr lang="en-US" dirty="0" err="1"/>
              <a:t>strategije</a:t>
            </a:r>
            <a:r>
              <a:rPr lang="en-US" dirty="0"/>
              <a:t> </a:t>
            </a:r>
            <a:r>
              <a:rPr lang="en-US" dirty="0" err="1"/>
              <a:t>zavisi</a:t>
            </a:r>
            <a:r>
              <a:rPr lang="en-US" dirty="0"/>
              <a:t> od:</a:t>
            </a:r>
            <a:br>
              <a:rPr lang="en-US" dirty="0"/>
            </a:b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917086C-E6D2-42D4-A625-B1E45BFFF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prirode</a:t>
            </a:r>
            <a:r>
              <a:rPr lang="en-US" dirty="0"/>
              <a:t> </a:t>
            </a:r>
            <a:r>
              <a:rPr lang="en-US" dirty="0" err="1"/>
              <a:t>postavljenog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sr-Latn-RS" dirty="0"/>
              <a:t>, TJ HIPOTEZE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izabranih</a:t>
            </a:r>
            <a:r>
              <a:rPr lang="en-US" dirty="0"/>
              <a:t> </a:t>
            </a:r>
            <a:r>
              <a:rPr lang="en-US" dirty="0" err="1"/>
              <a:t>ciljeva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401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78DF91F-8446-4B0E-9B66-C5B2FC39A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IZBOR METODOLOGIJE ISTRAŽIVANJA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671B2CB-315A-4A4E-A90F-FF3988842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Za </a:t>
            </a:r>
            <a:r>
              <a:rPr lang="en-US" dirty="0" err="1"/>
              <a:t>rešavanje</a:t>
            </a:r>
            <a:r>
              <a:rPr lang="en-US" dirty="0"/>
              <a:t> </a:t>
            </a:r>
            <a:r>
              <a:rPr lang="en-US" dirty="0" err="1"/>
              <a:t>nekih</a:t>
            </a:r>
            <a:r>
              <a:rPr lang="en-US" dirty="0"/>
              <a:t>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prikladno</a:t>
            </a:r>
            <a:r>
              <a:rPr lang="en-US" dirty="0"/>
              <a:t> je </a:t>
            </a:r>
            <a:r>
              <a:rPr lang="en-US" dirty="0" err="1"/>
              <a:t>strogo</a:t>
            </a:r>
            <a:r>
              <a:rPr lang="en-US" dirty="0"/>
              <a:t> </a:t>
            </a:r>
            <a:r>
              <a:rPr lang="en-US" dirty="0" err="1"/>
              <a:t>eksperimentalno</a:t>
            </a:r>
            <a:r>
              <a:rPr lang="sr-Latn-RS" dirty="0"/>
              <a:t> </a:t>
            </a:r>
            <a:r>
              <a:rPr lang="en-US" dirty="0" err="1"/>
              <a:t>istraživanje</a:t>
            </a:r>
            <a:r>
              <a:rPr lang="en-US" dirty="0"/>
              <a:t>, za </a:t>
            </a:r>
            <a:r>
              <a:rPr lang="en-US" dirty="0" err="1"/>
              <a:t>rešavanje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en-US" dirty="0"/>
              <a:t> </a:t>
            </a:r>
            <a:r>
              <a:rPr lang="en-US" dirty="0" err="1"/>
              <a:t>podesno</a:t>
            </a:r>
            <a:r>
              <a:rPr lang="en-US" dirty="0"/>
              <a:t> je </a:t>
            </a:r>
            <a:r>
              <a:rPr lang="en-US" dirty="0" err="1"/>
              <a:t>akciono</a:t>
            </a:r>
            <a:r>
              <a:rPr lang="en-US" dirty="0"/>
              <a:t> </a:t>
            </a:r>
            <a:r>
              <a:rPr lang="en-US" dirty="0" err="1"/>
              <a:t>istraživanje</a:t>
            </a:r>
            <a:r>
              <a:rPr lang="en-US" dirty="0"/>
              <a:t>, </a:t>
            </a:r>
            <a:r>
              <a:rPr lang="en-US" dirty="0" err="1"/>
              <a:t>ima</a:t>
            </a:r>
            <a:r>
              <a:rPr lang="sr-Latn-RS" dirty="0"/>
              <a:t> </a:t>
            </a:r>
            <a:r>
              <a:rPr lang="en-US" dirty="0" err="1"/>
              <a:t>problema</a:t>
            </a:r>
            <a:r>
              <a:rPr lang="en-US" dirty="0"/>
              <a:t> za</a:t>
            </a:r>
            <a:r>
              <a:rPr lang="sr-Latn-RS" dirty="0"/>
              <a:t> </a:t>
            </a:r>
            <a:r>
              <a:rPr lang="en-US" dirty="0" err="1"/>
              <a:t>čije</a:t>
            </a:r>
            <a:r>
              <a:rPr lang="sr-Latn-RS" dirty="0"/>
              <a:t> </a:t>
            </a:r>
            <a:r>
              <a:rPr lang="en-US" dirty="0" err="1"/>
              <a:t>rešavanje</a:t>
            </a:r>
            <a:r>
              <a:rPr lang="en-US" dirty="0"/>
              <a:t> je </a:t>
            </a:r>
            <a:r>
              <a:rPr lang="en-US" dirty="0" err="1"/>
              <a:t>pogodna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</a:t>
            </a:r>
            <a:r>
              <a:rPr lang="en-US" dirty="0" err="1"/>
              <a:t>slučaja</a:t>
            </a:r>
            <a:r>
              <a:rPr lang="en-US" dirty="0"/>
              <a:t> </a:t>
            </a:r>
            <a:r>
              <a:rPr lang="en-US" dirty="0" err="1"/>
              <a:t>itd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4558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92CE9B9-1719-499A-8808-924A3AFD3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Tip naučnog rada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D72597ED-4121-4206-A350-5C0C326F8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 </a:t>
            </a:r>
            <a:r>
              <a:rPr lang="en-US" dirty="0" err="1"/>
              <a:t>pregled</a:t>
            </a:r>
            <a:r>
              <a:rPr lang="en-US" dirty="0"/>
              <a:t>: </a:t>
            </a:r>
            <a:r>
              <a:rPr lang="en-US" dirty="0" err="1"/>
              <a:t>ovo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kratki</a:t>
            </a:r>
            <a:r>
              <a:rPr lang="en-US" dirty="0"/>
              <a:t> i </a:t>
            </a:r>
            <a:r>
              <a:rPr lang="en-US" dirty="0" err="1"/>
              <a:t>pravovremeni</a:t>
            </a:r>
            <a:r>
              <a:rPr lang="en-US" dirty="0"/>
              <a:t> </a:t>
            </a:r>
            <a:r>
              <a:rPr lang="en-US" dirty="0" err="1"/>
              <a:t>članci</a:t>
            </a:r>
            <a:r>
              <a:rPr lang="en-US" dirty="0"/>
              <a:t> koji </a:t>
            </a:r>
            <a:r>
              <a:rPr lang="en-US" dirty="0" err="1"/>
              <a:t>rezimiraju</a:t>
            </a:r>
            <a:r>
              <a:rPr lang="en-US" dirty="0"/>
              <a:t> </a:t>
            </a:r>
            <a:r>
              <a:rPr lang="en-US" dirty="0" err="1"/>
              <a:t>najnovija</a:t>
            </a:r>
            <a:r>
              <a:rPr lang="en-US" dirty="0"/>
              <a:t> </a:t>
            </a:r>
            <a:r>
              <a:rPr lang="en-US" dirty="0" err="1"/>
              <a:t>dostignuća</a:t>
            </a:r>
            <a:r>
              <a:rPr lang="en-US" dirty="0"/>
              <a:t> u </a:t>
            </a:r>
            <a:r>
              <a:rPr lang="en-US" dirty="0" err="1"/>
              <a:t>nekoj</a:t>
            </a:r>
            <a:r>
              <a:rPr lang="en-US" dirty="0"/>
              <a:t> </a:t>
            </a:r>
            <a:r>
              <a:rPr lang="en-US" dirty="0" err="1"/>
              <a:t>oblasti</a:t>
            </a:r>
            <a:r>
              <a:rPr lang="en-US" dirty="0"/>
              <a:t> bez </a:t>
            </a:r>
            <a:r>
              <a:rPr lang="en-US" dirty="0" err="1"/>
              <a:t>pružanja</a:t>
            </a:r>
            <a:r>
              <a:rPr lang="en-US" dirty="0"/>
              <a:t> </a:t>
            </a:r>
            <a:r>
              <a:rPr lang="en-US" dirty="0" err="1"/>
              <a:t>iscrpnog</a:t>
            </a:r>
            <a:r>
              <a:rPr lang="en-US" dirty="0"/>
              <a:t> </a:t>
            </a:r>
            <a:r>
              <a:rPr lang="en-US" dirty="0" err="1"/>
              <a:t>pregleda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literature</a:t>
            </a:r>
            <a:r>
              <a:rPr lang="sr-Latn-RS" dirty="0"/>
              <a:t>, a mogu ukazati na aktuelne i nedovoljno istražene teme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9478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C6AFD10-6FAB-4862-95B0-AEEC15D4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IZBOR METODOLOGIJE ISTRAŽIVANJA</a:t>
            </a:r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A54BF1E-30AB-4FFD-9565-95B5AC27E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Istraživa</a:t>
            </a:r>
            <a:r>
              <a:rPr lang="en-US" dirty="0"/>
              <a:t> </a:t>
            </a:r>
            <a:r>
              <a:rPr lang="en-US" dirty="0" err="1"/>
              <a:t>čke</a:t>
            </a:r>
            <a:r>
              <a:rPr lang="en-US" dirty="0"/>
              <a:t> </a:t>
            </a:r>
            <a:r>
              <a:rPr lang="en-US" dirty="0" err="1"/>
              <a:t>strategije</a:t>
            </a:r>
            <a:r>
              <a:rPr lang="en-US" dirty="0"/>
              <a:t> </a:t>
            </a:r>
            <a:r>
              <a:rPr lang="en-US" dirty="0" err="1"/>
              <a:t>razlikuju</a:t>
            </a:r>
            <a:r>
              <a:rPr lang="en-US" dirty="0"/>
              <a:t> se </a:t>
            </a:r>
            <a:r>
              <a:rPr lang="en-US" dirty="0" err="1"/>
              <a:t>među</a:t>
            </a:r>
            <a:r>
              <a:rPr lang="en-US" dirty="0"/>
              <a:t> </a:t>
            </a:r>
            <a:r>
              <a:rPr lang="en-US" dirty="0" err="1"/>
              <a:t>sobom</a:t>
            </a:r>
            <a:r>
              <a:rPr lang="en-US" dirty="0"/>
              <a:t> po </a:t>
            </a:r>
            <a:r>
              <a:rPr lang="en-US" dirty="0" err="1"/>
              <a:t>stepenu</a:t>
            </a:r>
            <a:r>
              <a:rPr lang="en-US" dirty="0"/>
              <a:t> </a:t>
            </a:r>
            <a:r>
              <a:rPr lang="en-US" dirty="0" err="1"/>
              <a:t>kontrolisanja</a:t>
            </a:r>
            <a:r>
              <a:rPr lang="en-US" dirty="0"/>
              <a:t> </a:t>
            </a:r>
            <a:r>
              <a:rPr lang="en-US" dirty="0" err="1"/>
              <a:t>uslova</a:t>
            </a:r>
            <a:r>
              <a:rPr lang="en-US" dirty="0"/>
              <a:t> u </a:t>
            </a:r>
            <a:r>
              <a:rPr lang="en-US" dirty="0" err="1"/>
              <a:t>istraživanju</a:t>
            </a:r>
            <a:r>
              <a:rPr lang="en-US" dirty="0"/>
              <a:t>: od </a:t>
            </a:r>
            <a:r>
              <a:rPr lang="en-US" dirty="0" err="1"/>
              <a:t>eksperimentalnog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u </a:t>
            </a:r>
            <a:r>
              <a:rPr lang="en-US" dirty="0" err="1"/>
              <a:t>laboratorijskim</a:t>
            </a:r>
            <a:r>
              <a:rPr lang="en-US" dirty="0"/>
              <a:t> </a:t>
            </a:r>
            <a:r>
              <a:rPr lang="en-US" dirty="0" err="1"/>
              <a:t>uslovima</a:t>
            </a:r>
            <a:r>
              <a:rPr lang="en-US" dirty="0"/>
              <a:t> do </a:t>
            </a:r>
            <a:r>
              <a:rPr lang="en-US" dirty="0" err="1"/>
              <a:t>posmatranja</a:t>
            </a:r>
            <a:r>
              <a:rPr lang="en-US" dirty="0"/>
              <a:t> (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učestvovanjem</a:t>
            </a:r>
            <a:r>
              <a:rPr lang="en-US" dirty="0"/>
              <a:t>) u </a:t>
            </a:r>
            <a:r>
              <a:rPr lang="en-US" dirty="0" err="1"/>
              <a:t>prirodnim</a:t>
            </a:r>
            <a:r>
              <a:rPr lang="en-US" dirty="0"/>
              <a:t> </a:t>
            </a:r>
            <a:r>
              <a:rPr lang="en-US" dirty="0" err="1"/>
              <a:t>životnim</a:t>
            </a:r>
            <a:r>
              <a:rPr lang="en-US" dirty="0"/>
              <a:t> </a:t>
            </a:r>
            <a:r>
              <a:rPr lang="en-US" dirty="0" err="1"/>
              <a:t>uslovima</a:t>
            </a:r>
            <a:r>
              <a:rPr lang="en-US" dirty="0"/>
              <a:t> i </a:t>
            </a:r>
            <a:r>
              <a:rPr lang="en-US" dirty="0" err="1"/>
              <a:t>studije</a:t>
            </a:r>
            <a:r>
              <a:rPr lang="en-US" dirty="0"/>
              <a:t> </a:t>
            </a:r>
            <a:r>
              <a:rPr lang="en-US" dirty="0" err="1"/>
              <a:t>slučaja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20081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5242AAF-D1F7-40FE-8F87-C9CC599F0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METODOLOGIJA NAUČNOG ISTRAŽIVANJA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1883517-53F8-4DA6-8B57-6916D9E19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Osim</a:t>
            </a:r>
            <a:r>
              <a:rPr lang="en-US" dirty="0"/>
              <a:t> </a:t>
            </a:r>
            <a:r>
              <a:rPr lang="en-US" dirty="0" err="1"/>
              <a:t>promenljivih</a:t>
            </a:r>
            <a:r>
              <a:rPr lang="en-US" dirty="0"/>
              <a:t> o </a:t>
            </a:r>
            <a:r>
              <a:rPr lang="en-US" dirty="0" err="1"/>
              <a:t>čijem</a:t>
            </a:r>
            <a:r>
              <a:rPr lang="en-US" dirty="0"/>
              <a:t> </a:t>
            </a:r>
            <a:r>
              <a:rPr lang="en-US" dirty="0" err="1"/>
              <a:t>pretpostavljenom</a:t>
            </a:r>
            <a:r>
              <a:rPr lang="en-US" dirty="0"/>
              <a:t>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govori</a:t>
            </a:r>
            <a:r>
              <a:rPr lang="en-US" dirty="0"/>
              <a:t> </a:t>
            </a:r>
            <a:r>
              <a:rPr lang="en-US" dirty="0" err="1"/>
              <a:t>hipoteza</a:t>
            </a:r>
            <a:r>
              <a:rPr lang="en-US" dirty="0"/>
              <a:t>, u </a:t>
            </a:r>
            <a:r>
              <a:rPr lang="en-US" dirty="0" err="1"/>
              <a:t>svakoj</a:t>
            </a:r>
            <a:r>
              <a:rPr lang="en-US" dirty="0"/>
              <a:t> </a:t>
            </a:r>
            <a:r>
              <a:rPr lang="en-US" dirty="0" err="1"/>
              <a:t>istraživačkoj</a:t>
            </a:r>
            <a:r>
              <a:rPr lang="en-US" dirty="0"/>
              <a:t> </a:t>
            </a:r>
            <a:r>
              <a:rPr lang="en-US" dirty="0" err="1"/>
              <a:t>situaciji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mnoštvo</a:t>
            </a:r>
            <a:r>
              <a:rPr lang="en-US" dirty="0"/>
              <a:t> </a:t>
            </a:r>
            <a:r>
              <a:rPr lang="en-US" dirty="0" err="1"/>
              <a:t>drugih</a:t>
            </a:r>
            <a:r>
              <a:rPr lang="sr-Latn-RS" dirty="0"/>
              <a:t> </a:t>
            </a:r>
            <a:r>
              <a:rPr lang="en-US" dirty="0" err="1"/>
              <a:t>promenljivih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efekat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zavisnu</a:t>
            </a:r>
            <a:r>
              <a:rPr lang="en-US" dirty="0"/>
              <a:t> </a:t>
            </a:r>
            <a:r>
              <a:rPr lang="en-US" dirty="0" err="1"/>
              <a:t>promenljivu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nezavisne</a:t>
            </a:r>
            <a:r>
              <a:rPr lang="en-US" dirty="0"/>
              <a:t> i </a:t>
            </a:r>
            <a:r>
              <a:rPr lang="en-US" dirty="0" err="1"/>
              <a:t>zavisne</a:t>
            </a:r>
            <a:r>
              <a:rPr lang="en-US" dirty="0"/>
              <a:t> </a:t>
            </a:r>
            <a:r>
              <a:rPr lang="en-US" dirty="0" err="1"/>
              <a:t>promenljive</a:t>
            </a:r>
            <a:r>
              <a:rPr lang="en-US" dirty="0"/>
              <a:t> i time </a:t>
            </a:r>
            <a:r>
              <a:rPr lang="en-US" dirty="0" err="1"/>
              <a:t>otežati</a:t>
            </a:r>
            <a:r>
              <a:rPr lang="en-US" dirty="0"/>
              <a:t> (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sr-Latn-RS" dirty="0"/>
              <a:t>ČAK </a:t>
            </a:r>
            <a:r>
              <a:rPr lang="en-US" dirty="0" err="1"/>
              <a:t>onemogućiti</a:t>
            </a:r>
            <a:r>
              <a:rPr lang="en-US" dirty="0"/>
              <a:t>) </a:t>
            </a:r>
            <a:r>
              <a:rPr lang="sr-Latn-RS" dirty="0"/>
              <a:t>UVID U</a:t>
            </a:r>
            <a:r>
              <a:rPr lang="en-US" dirty="0"/>
              <a:t> </a:t>
            </a:r>
            <a:r>
              <a:rPr lang="sr-Latn-RS" dirty="0"/>
              <a:t>ODNOS VARIJABLI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8975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24EC2E1-7AFD-4698-95DE-3D48293B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IZBOR METODOLOGIJE NAUČNOG ISTRAŽIVANJA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6FB30DB-E1F6-4A18-93AE-B11869BCF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IZRADA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izbor</a:t>
            </a:r>
            <a:r>
              <a:rPr lang="en-US" dirty="0"/>
              <a:t> </a:t>
            </a:r>
            <a:r>
              <a:rPr lang="en-US" dirty="0" err="1"/>
              <a:t>dobrog</a:t>
            </a:r>
            <a:r>
              <a:rPr lang="en-US" dirty="0"/>
              <a:t> </a:t>
            </a:r>
            <a:r>
              <a:rPr lang="en-US" dirty="0" err="1"/>
              <a:t>nacrta</a:t>
            </a:r>
            <a:r>
              <a:rPr lang="en-US" dirty="0"/>
              <a:t> </a:t>
            </a:r>
            <a:r>
              <a:rPr lang="en-US" dirty="0" err="1"/>
              <a:t>istraživanja</a:t>
            </a:r>
            <a:r>
              <a:rPr lang="en-US" dirty="0"/>
              <a:t> je </a:t>
            </a:r>
            <a:r>
              <a:rPr lang="en-US" dirty="0" err="1"/>
              <a:t>nužan</a:t>
            </a:r>
            <a:r>
              <a:rPr lang="en-US" dirty="0"/>
              <a:t> </a:t>
            </a:r>
            <a:r>
              <a:rPr lang="en-US" dirty="0" err="1"/>
              <a:t>uslov</a:t>
            </a:r>
            <a:r>
              <a:rPr lang="en-US" dirty="0"/>
              <a:t> </a:t>
            </a:r>
            <a:r>
              <a:rPr lang="en-US" dirty="0" err="1"/>
              <a:t>celishodnog</a:t>
            </a:r>
            <a:r>
              <a:rPr lang="en-US" dirty="0"/>
              <a:t> </a:t>
            </a:r>
            <a:r>
              <a:rPr lang="en-US" dirty="0" err="1"/>
              <a:t>usmeravanja</a:t>
            </a:r>
            <a:r>
              <a:rPr lang="en-US" dirty="0"/>
              <a:t> </a:t>
            </a:r>
            <a:r>
              <a:rPr lang="en-US" dirty="0" err="1"/>
              <a:t>procesa</a:t>
            </a:r>
            <a:r>
              <a:rPr lang="en-US" dirty="0"/>
              <a:t> </a:t>
            </a:r>
            <a:r>
              <a:rPr lang="en-US" dirty="0" err="1"/>
              <a:t>prikupljanja</a:t>
            </a:r>
            <a:r>
              <a:rPr lang="en-US" dirty="0"/>
              <a:t>, </a:t>
            </a:r>
            <a:r>
              <a:rPr lang="en-US" dirty="0" err="1"/>
              <a:t>analiziranja</a:t>
            </a:r>
            <a:r>
              <a:rPr lang="en-US" dirty="0"/>
              <a:t> i </a:t>
            </a:r>
            <a:r>
              <a:rPr lang="en-US" dirty="0" err="1"/>
              <a:t>tumačenja</a:t>
            </a:r>
            <a:r>
              <a:rPr lang="en-US" dirty="0"/>
              <a:t> </a:t>
            </a:r>
            <a:r>
              <a:rPr lang="en-US" dirty="0" err="1"/>
              <a:t>značajnih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u </a:t>
            </a:r>
            <a:r>
              <a:rPr lang="sr-Latn-RS" dirty="0"/>
              <a:t>NAUČNOM</a:t>
            </a:r>
            <a:r>
              <a:rPr lang="en-US" dirty="0"/>
              <a:t> </a:t>
            </a:r>
            <a:r>
              <a:rPr lang="en-US" dirty="0" err="1"/>
              <a:t>istraživanju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72667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856157-E9C2-41BA-9CC1-8D9BDDDA5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Metode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7D611EA-0CB2-4A89-AF1B-5F9D836B1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 </a:t>
            </a:r>
            <a:r>
              <a:rPr lang="en-US" dirty="0" err="1"/>
              <a:t>ovom</a:t>
            </a:r>
            <a:r>
              <a:rPr lang="en-US" dirty="0"/>
              <a:t> </a:t>
            </a:r>
            <a:r>
              <a:rPr lang="en-US" dirty="0" err="1"/>
              <a:t>odeljku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opisati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odgovoriti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pitanje</a:t>
            </a:r>
            <a:r>
              <a:rPr lang="en-US" dirty="0"/>
              <a:t> </a:t>
            </a:r>
            <a:r>
              <a:rPr lang="sr-Latn-RS" dirty="0"/>
              <a:t>š</a:t>
            </a:r>
            <a:r>
              <a:rPr lang="en-US" dirty="0"/>
              <a:t>ta se</a:t>
            </a:r>
            <a:r>
              <a:rPr lang="sr-Latn-RS" dirty="0"/>
              <a:t> </a:t>
            </a:r>
            <a:r>
              <a:rPr lang="en-US" dirty="0" err="1"/>
              <a:t>radilo</a:t>
            </a:r>
            <a:r>
              <a:rPr lang="en-US" dirty="0"/>
              <a:t> i </a:t>
            </a:r>
            <a:r>
              <a:rPr lang="en-US" dirty="0" err="1"/>
              <a:t>kako</a:t>
            </a:r>
            <a:r>
              <a:rPr lang="en-US" dirty="0"/>
              <a:t> se to </a:t>
            </a:r>
            <a:r>
              <a:rPr lang="en-US" dirty="0" err="1"/>
              <a:t>uradilo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kori</a:t>
            </a:r>
            <a:r>
              <a:rPr lang="sr-Latn-RS" dirty="0" err="1"/>
              <a:t>šć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vrlo</a:t>
            </a:r>
            <a:r>
              <a:rPr lang="en-US" dirty="0"/>
              <a:t> </a:t>
            </a:r>
            <a:r>
              <a:rPr lang="en-US" dirty="0" err="1"/>
              <a:t>poznat</a:t>
            </a:r>
            <a:r>
              <a:rPr lang="en-US" dirty="0"/>
              <a:t> </a:t>
            </a:r>
            <a:r>
              <a:rPr lang="en-US" dirty="0" err="1"/>
              <a:t>metod</a:t>
            </a:r>
            <a:r>
              <a:rPr lang="en-US" dirty="0"/>
              <a:t>, </a:t>
            </a:r>
            <a:r>
              <a:rPr lang="en-US" dirty="0" err="1"/>
              <a:t>tada</a:t>
            </a:r>
            <a:r>
              <a:rPr lang="en-US" dirty="0"/>
              <a:t> </a:t>
            </a:r>
            <a:r>
              <a:rPr lang="en-US" dirty="0" err="1"/>
              <a:t>navesti</a:t>
            </a:r>
            <a:r>
              <a:rPr lang="sr-Latn-R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njegov</a:t>
            </a:r>
            <a:r>
              <a:rPr lang="en-US" dirty="0"/>
              <a:t> </a:t>
            </a:r>
            <a:r>
              <a:rPr lang="en-US" dirty="0" err="1"/>
              <a:t>naziv</a:t>
            </a:r>
            <a:r>
              <a:rPr lang="en-US" dirty="0"/>
              <a:t> i </a:t>
            </a:r>
            <a:r>
              <a:rPr lang="en-US" dirty="0" err="1"/>
              <a:t>referencu</a:t>
            </a:r>
            <a:r>
              <a:rPr lang="en-US" dirty="0"/>
              <a:t>. Med</a:t>
            </a:r>
            <a:r>
              <a:rPr lang="sr-Latn-RS" dirty="0"/>
              <a:t>j</a:t>
            </a:r>
            <a:r>
              <a:rPr lang="en-US" dirty="0" err="1"/>
              <a:t>utim</a:t>
            </a:r>
            <a:r>
              <a:rPr lang="en-US" dirty="0"/>
              <a:t>,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vr</a:t>
            </a:r>
            <a:r>
              <a:rPr lang="sr-Latn-RS" dirty="0"/>
              <a:t>š</a:t>
            </a:r>
            <a:r>
              <a:rPr lang="en-US" dirty="0" err="1"/>
              <a:t>ena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kakva</a:t>
            </a:r>
            <a:r>
              <a:rPr lang="en-US" dirty="0"/>
              <a:t> </a:t>
            </a:r>
            <a:r>
              <a:rPr lang="en-US" dirty="0" err="1"/>
              <a:t>pobolj</a:t>
            </a:r>
            <a:r>
              <a:rPr lang="sr-Latn-RS" dirty="0"/>
              <a:t>š</a:t>
            </a:r>
            <a:r>
              <a:rPr lang="en-US" dirty="0" err="1"/>
              <a:t>anja</a:t>
            </a:r>
            <a:r>
              <a:rPr lang="sr-Latn-R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bilo</a:t>
            </a:r>
            <a:r>
              <a:rPr lang="en-US" dirty="0"/>
              <a:t> </a:t>
            </a:r>
            <a:r>
              <a:rPr lang="en-US" dirty="0" err="1"/>
              <a:t>kakve</a:t>
            </a:r>
            <a:r>
              <a:rPr lang="en-US" dirty="0"/>
              <a:t> </a:t>
            </a:r>
            <a:r>
              <a:rPr lang="en-US" dirty="0" err="1"/>
              <a:t>izmene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standardni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, to bi </a:t>
            </a:r>
            <a:r>
              <a:rPr lang="en-US" dirty="0" err="1"/>
              <a:t>valjalo</a:t>
            </a:r>
            <a:r>
              <a:rPr lang="en-US" dirty="0"/>
              <a:t> </a:t>
            </a:r>
            <a:r>
              <a:rPr lang="sr-Latn-RS" dirty="0"/>
              <a:t>dodatno </a:t>
            </a:r>
            <a:r>
              <a:rPr lang="en-US" dirty="0" err="1"/>
              <a:t>opisati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ovom</a:t>
            </a:r>
            <a:r>
              <a:rPr lang="en-US" dirty="0"/>
              <a:t> </a:t>
            </a:r>
            <a:r>
              <a:rPr lang="en-US" dirty="0" err="1"/>
              <a:t>odeljku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184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BCB26EA-3819-4C03-B178-ECF9EF198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Rezultati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98C78878-D2D5-495A-9A9A-DB22D2070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Ovo </a:t>
            </a:r>
            <a:r>
              <a:rPr lang="en-US" dirty="0" err="1"/>
              <a:t>poglavlje</a:t>
            </a:r>
            <a:r>
              <a:rPr lang="en-US" dirty="0"/>
              <a:t> je </a:t>
            </a:r>
            <a:r>
              <a:rPr lang="sr-Latn-RS" dirty="0"/>
              <a:t>autentičan </a:t>
            </a:r>
            <a:r>
              <a:rPr lang="en-US" dirty="0"/>
              <a:t>deo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donosi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i </a:t>
            </a:r>
            <a:r>
              <a:rPr lang="en-US" dirty="0" err="1"/>
              <a:t>originalne</a:t>
            </a:r>
            <a:r>
              <a:rPr lang="en-US" dirty="0"/>
              <a:t> </a:t>
            </a:r>
            <a:r>
              <a:rPr lang="en-US" dirty="0" err="1"/>
              <a:t>podatke</a:t>
            </a:r>
            <a:r>
              <a:rPr lang="sr-Latn-RS" dirty="0"/>
              <a:t> </a:t>
            </a:r>
            <a:r>
              <a:rPr lang="en-US" dirty="0" err="1"/>
              <a:t>koje</a:t>
            </a:r>
            <a:r>
              <a:rPr lang="en-US" dirty="0"/>
              <a:t> do </a:t>
            </a:r>
            <a:r>
              <a:rPr lang="en-US" dirty="0" err="1"/>
              <a:t>tada</a:t>
            </a:r>
            <a:r>
              <a:rPr lang="en-US" dirty="0"/>
              <a:t> u </a:t>
            </a:r>
            <a:r>
              <a:rPr lang="en-US" dirty="0" err="1"/>
              <a:t>literaturi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bili</a:t>
            </a:r>
            <a:r>
              <a:rPr lang="en-US" dirty="0"/>
              <a:t> </a:t>
            </a:r>
            <a:r>
              <a:rPr lang="en-US" dirty="0" err="1"/>
              <a:t>poznati</a:t>
            </a:r>
            <a:r>
              <a:rPr lang="en-US" dirty="0"/>
              <a:t>. </a:t>
            </a:r>
            <a:endParaRPr lang="sr-Latn-RS" dirty="0"/>
          </a:p>
          <a:p>
            <a:r>
              <a:rPr lang="en-US" dirty="0" err="1"/>
              <a:t>Ovaj</a:t>
            </a:r>
            <a:r>
              <a:rPr lang="en-US" dirty="0"/>
              <a:t> deo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 bi </a:t>
            </a:r>
            <a:r>
              <a:rPr lang="en-US" dirty="0" err="1"/>
              <a:t>trebalo</a:t>
            </a:r>
            <a:r>
              <a:rPr lang="en-US" dirty="0"/>
              <a:t> da</a:t>
            </a:r>
            <a:r>
              <a:rPr lang="sr-Latn-R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napisan</a:t>
            </a:r>
            <a:r>
              <a:rPr lang="en-US" dirty="0"/>
              <a:t> </a:t>
            </a:r>
            <a:r>
              <a:rPr lang="en-US" dirty="0" err="1"/>
              <a:t>kratko</a:t>
            </a:r>
            <a:r>
              <a:rPr lang="en-US" dirty="0"/>
              <a:t> i </a:t>
            </a:r>
            <a:r>
              <a:rPr lang="en-US" dirty="0" err="1"/>
              <a:t>jasno</a:t>
            </a:r>
            <a:r>
              <a:rPr lang="en-US" dirty="0"/>
              <a:t>.</a:t>
            </a:r>
            <a:r>
              <a:rPr lang="sr-Latn-RS" dirty="0"/>
              <a:t> </a:t>
            </a:r>
          </a:p>
          <a:p>
            <a:r>
              <a:rPr lang="sr-Latn-RS" dirty="0"/>
              <a:t>Principijelno ova sekcija treba da predstavlja suvoparno </a:t>
            </a:r>
            <a:r>
              <a:rPr lang="sr-Latn-RS" dirty="0" err="1"/>
              <a:t>navodjenje</a:t>
            </a:r>
            <a:r>
              <a:rPr lang="sr-Latn-RS" dirty="0"/>
              <a:t> rezultata bez objašnjavanja njihovog značenja, mada, ukoliko se uradi ipak tako, poželjno je sekcije Rezultati i Diskusija objediniti, naravno ukoliko propozicije časopisa jasno dozvoljavaju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879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947443B-21F6-4843-B889-69D34B513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Rezultati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753DC03F-5121-4221-BA7C-E3AA1FC3E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Ispod svih slika, tabela, figura treba jasno navesti šta je na njima predstavljeno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723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3A82202-DD38-4989-BCA7-789D694C6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Diskusija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953C5D2-5DC6-4D0F-BFFB-EBFB3C3F9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Poku</a:t>
            </a:r>
            <a:r>
              <a:rPr lang="sr-Latn-RS" dirty="0"/>
              <a:t>š</a:t>
            </a:r>
            <a:r>
              <a:rPr lang="en-US" dirty="0" err="1"/>
              <a:t>ajte</a:t>
            </a:r>
            <a:r>
              <a:rPr lang="en-US" dirty="0"/>
              <a:t> da </a:t>
            </a:r>
            <a:r>
              <a:rPr lang="en-US" dirty="0" err="1"/>
              <a:t>prika</a:t>
            </a:r>
            <a:r>
              <a:rPr lang="sr-Latn-RS" dirty="0"/>
              <a:t>ž</a:t>
            </a:r>
            <a:r>
              <a:rPr lang="en-US" dirty="0" err="1"/>
              <a:t>ete</a:t>
            </a:r>
            <a:r>
              <a:rPr lang="en-US" dirty="0"/>
              <a:t> </a:t>
            </a:r>
            <a:r>
              <a:rPr lang="en-US" dirty="0" err="1"/>
              <a:t>principe</a:t>
            </a:r>
            <a:r>
              <a:rPr lang="en-US" dirty="0"/>
              <a:t>, med</a:t>
            </a:r>
            <a:r>
              <a:rPr lang="sr-Latn-RS" dirty="0"/>
              <a:t>j</a:t>
            </a:r>
            <a:r>
              <a:rPr lang="en-US" dirty="0" err="1"/>
              <a:t>usobne</a:t>
            </a:r>
            <a:r>
              <a:rPr lang="en-US" dirty="0"/>
              <a:t> </a:t>
            </a:r>
            <a:r>
              <a:rPr lang="en-US" dirty="0" err="1"/>
              <a:t>veze</a:t>
            </a:r>
            <a:r>
              <a:rPr lang="en-US" dirty="0"/>
              <a:t> i </a:t>
            </a:r>
            <a:r>
              <a:rPr lang="en-US" dirty="0" err="1"/>
              <a:t>generalizaciju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. </a:t>
            </a:r>
            <a:r>
              <a:rPr lang="en-US" dirty="0" err="1"/>
              <a:t>Imajte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umu</a:t>
            </a:r>
            <a:r>
              <a:rPr lang="en-US" dirty="0"/>
              <a:t> da </a:t>
            </a:r>
            <a:r>
              <a:rPr lang="en-US" dirty="0" err="1"/>
              <a:t>diskutujete</a:t>
            </a:r>
            <a:r>
              <a:rPr lang="en-US" dirty="0"/>
              <a:t> </a:t>
            </a:r>
            <a:r>
              <a:rPr lang="en-US" dirty="0" err="1"/>
              <a:t>rezultate</a:t>
            </a:r>
            <a:r>
              <a:rPr lang="en-US" dirty="0"/>
              <a:t>, a ne da </a:t>
            </a:r>
            <a:r>
              <a:rPr lang="en-US" dirty="0" err="1"/>
              <a:t>vr</a:t>
            </a:r>
            <a:r>
              <a:rPr lang="sr-Latn-RS" dirty="0"/>
              <a:t>š</a:t>
            </a:r>
            <a:r>
              <a:rPr lang="en-US" dirty="0" err="1"/>
              <a:t>ite</a:t>
            </a:r>
            <a:r>
              <a:rPr lang="en-US" dirty="0"/>
              <a:t> </a:t>
            </a:r>
            <a:r>
              <a:rPr lang="en-US" dirty="0" err="1"/>
              <a:t>njihovu</a:t>
            </a:r>
            <a:r>
              <a:rPr lang="sr-Latn-RS" dirty="0"/>
              <a:t> </a:t>
            </a:r>
            <a:r>
              <a:rPr lang="en-US" dirty="0" err="1"/>
              <a:t>rekapitulaciju</a:t>
            </a:r>
            <a:r>
              <a:rPr lang="en-US" dirty="0"/>
              <a:t>.</a:t>
            </a:r>
          </a:p>
          <a:p>
            <a:r>
              <a:rPr lang="en-US" dirty="0" err="1"/>
              <a:t>Navedite</a:t>
            </a:r>
            <a:r>
              <a:rPr lang="en-US" dirty="0"/>
              <a:t> </a:t>
            </a:r>
            <a:r>
              <a:rPr lang="en-US" dirty="0" err="1"/>
              <a:t>svaki</a:t>
            </a:r>
            <a:r>
              <a:rPr lang="en-US" dirty="0"/>
              <a:t> </a:t>
            </a:r>
            <a:r>
              <a:rPr lang="en-US" dirty="0" err="1"/>
              <a:t>izuzetak</a:t>
            </a:r>
            <a:r>
              <a:rPr lang="en-US" dirty="0"/>
              <a:t>, </a:t>
            </a:r>
            <a:r>
              <a:rPr lang="en-US" dirty="0" err="1"/>
              <a:t>odstupanje</a:t>
            </a:r>
            <a:r>
              <a:rPr lang="en-US" dirty="0"/>
              <a:t> od o</a:t>
            </a:r>
            <a:r>
              <a:rPr lang="sr-Latn-RS" dirty="0"/>
              <a:t>č</a:t>
            </a:r>
            <a:r>
              <a:rPr lang="en-US" dirty="0" err="1"/>
              <a:t>ekivanog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i </a:t>
            </a:r>
            <a:r>
              <a:rPr lang="en-US" dirty="0" err="1"/>
              <a:t>nelogi</a:t>
            </a:r>
            <a:r>
              <a:rPr lang="sr-Latn-RS" dirty="0"/>
              <a:t>č</a:t>
            </a:r>
            <a:r>
              <a:rPr lang="en-US" dirty="0" err="1"/>
              <a:t>nosti</a:t>
            </a:r>
            <a:r>
              <a:rPr lang="sr-Latn-RS" dirty="0"/>
              <a:t> </a:t>
            </a:r>
            <a:r>
              <a:rPr lang="en-US" dirty="0"/>
              <a:t>u </a:t>
            </a:r>
            <a:r>
              <a:rPr lang="en-US" dirty="0" err="1"/>
              <a:t>rezultatu</a:t>
            </a:r>
            <a:r>
              <a:rPr lang="en-US" dirty="0"/>
              <a:t>.</a:t>
            </a:r>
          </a:p>
          <a:p>
            <a:r>
              <a:rPr lang="en-US" dirty="0" err="1"/>
              <a:t>Prika</a:t>
            </a:r>
            <a:r>
              <a:rPr lang="sr-Latn-RS" dirty="0"/>
              <a:t>ž</a:t>
            </a:r>
            <a:r>
              <a:rPr lang="en-US" dirty="0" err="1"/>
              <a:t>ite</a:t>
            </a:r>
            <a:r>
              <a:rPr lang="en-US" dirty="0"/>
              <a:t> </a:t>
            </a:r>
            <a:r>
              <a:rPr lang="en-US" dirty="0" err="1"/>
              <a:t>kako</a:t>
            </a:r>
            <a:r>
              <a:rPr lang="en-US" dirty="0"/>
              <a:t> se </a:t>
            </a:r>
            <a:r>
              <a:rPr lang="en-US" dirty="0" err="1"/>
              <a:t>va</a:t>
            </a:r>
            <a:r>
              <a:rPr lang="sr-Latn-RS" dirty="0"/>
              <a:t>š</a:t>
            </a:r>
            <a:r>
              <a:rPr lang="en-US" dirty="0"/>
              <a:t>i </a:t>
            </a:r>
            <a:r>
              <a:rPr lang="en-US" dirty="0" err="1"/>
              <a:t>rezultati</a:t>
            </a:r>
            <a:r>
              <a:rPr lang="en-US" dirty="0"/>
              <a:t> </a:t>
            </a:r>
            <a:r>
              <a:rPr lang="en-US" dirty="0" err="1"/>
              <a:t>sla</a:t>
            </a:r>
            <a:r>
              <a:rPr lang="sr-Latn-RS" dirty="0"/>
              <a:t>ž</a:t>
            </a:r>
            <a:r>
              <a:rPr lang="en-US" dirty="0"/>
              <a:t>u (</a:t>
            </a:r>
            <a:r>
              <a:rPr lang="en-US" dirty="0" err="1"/>
              <a:t>ili</a:t>
            </a:r>
            <a:r>
              <a:rPr lang="en-US" dirty="0"/>
              <a:t> ne </a:t>
            </a:r>
            <a:r>
              <a:rPr lang="en-US" dirty="0" err="1"/>
              <a:t>sla</a:t>
            </a:r>
            <a:r>
              <a:rPr lang="sr-Latn-RS" dirty="0"/>
              <a:t>ž</a:t>
            </a:r>
            <a:r>
              <a:rPr lang="en-US" dirty="0"/>
              <a:t>u)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sr-Latn-RS" dirty="0"/>
              <a:t>ć</a:t>
            </a:r>
            <a:r>
              <a:rPr lang="en-US" dirty="0"/>
              <a:t> </a:t>
            </a:r>
            <a:r>
              <a:rPr lang="en-US" dirty="0" err="1"/>
              <a:t>publikovanim</a:t>
            </a:r>
            <a:r>
              <a:rPr lang="en-US" dirty="0"/>
              <a:t>.</a:t>
            </a:r>
          </a:p>
          <a:p>
            <a:r>
              <a:rPr lang="en-US" dirty="0" err="1"/>
              <a:t>Diskutujte</a:t>
            </a:r>
            <a:r>
              <a:rPr lang="en-US" dirty="0"/>
              <a:t> i </a:t>
            </a:r>
            <a:r>
              <a:rPr lang="en-US" dirty="0" err="1"/>
              <a:t>teorijske</a:t>
            </a:r>
            <a:r>
              <a:rPr lang="en-US" dirty="0"/>
              <a:t> </a:t>
            </a:r>
            <a:r>
              <a:rPr lang="en-US" dirty="0" err="1"/>
              <a:t>implikacije</a:t>
            </a:r>
            <a:r>
              <a:rPr lang="en-US" dirty="0"/>
              <a:t> </a:t>
            </a:r>
            <a:r>
              <a:rPr lang="en-US" dirty="0" err="1"/>
              <a:t>svojeg</a:t>
            </a:r>
            <a:r>
              <a:rPr lang="en-US" dirty="0"/>
              <a:t> </a:t>
            </a:r>
            <a:r>
              <a:rPr lang="sr-Latn-RS" dirty="0"/>
              <a:t>č</a:t>
            </a:r>
            <a:r>
              <a:rPr lang="en-US" dirty="0" err="1"/>
              <a:t>lanka</a:t>
            </a:r>
            <a:r>
              <a:rPr lang="en-US" dirty="0"/>
              <a:t>, </a:t>
            </a:r>
            <a:r>
              <a:rPr lang="en-US" dirty="0" err="1"/>
              <a:t>kao</a:t>
            </a:r>
            <a:r>
              <a:rPr lang="en-US" dirty="0"/>
              <a:t> i</a:t>
            </a:r>
            <a:r>
              <a:rPr lang="sr-Latn-RS" dirty="0"/>
              <a:t> </a:t>
            </a:r>
            <a:r>
              <a:rPr lang="en-US" dirty="0" err="1"/>
              <a:t>mogu</a:t>
            </a:r>
            <a:r>
              <a:rPr lang="sr-Latn-RS" dirty="0"/>
              <a:t>ć</a:t>
            </a:r>
            <a:r>
              <a:rPr lang="en-US" dirty="0" err="1"/>
              <a:t>nosti</a:t>
            </a:r>
            <a:r>
              <a:rPr lang="en-US" dirty="0"/>
              <a:t> </a:t>
            </a:r>
            <a:r>
              <a:rPr lang="en-US" dirty="0" err="1"/>
              <a:t>prakti</a:t>
            </a:r>
            <a:r>
              <a:rPr lang="sr-Latn-RS" dirty="0"/>
              <a:t>č</a:t>
            </a:r>
            <a:r>
              <a:rPr lang="en-US" dirty="0"/>
              <a:t>ne </a:t>
            </a:r>
            <a:r>
              <a:rPr lang="en-US" dirty="0" err="1"/>
              <a:t>primene</a:t>
            </a:r>
            <a:r>
              <a:rPr lang="en-US" dirty="0"/>
              <a:t>.</a:t>
            </a:r>
          </a:p>
          <a:p>
            <a:r>
              <a:rPr lang="en-US" dirty="0" err="1"/>
              <a:t>Zaklju</a:t>
            </a:r>
            <a:r>
              <a:rPr lang="sr-Latn-RS" dirty="0"/>
              <a:t>č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postavite</a:t>
            </a:r>
            <a:r>
              <a:rPr lang="en-US" dirty="0"/>
              <a:t> </a:t>
            </a:r>
            <a:r>
              <a:rPr lang="sr-Latn-RS" dirty="0"/>
              <a:t>š</a:t>
            </a:r>
            <a:r>
              <a:rPr lang="en-US" dirty="0"/>
              <a:t>to je </a:t>
            </a:r>
            <a:r>
              <a:rPr lang="en-US" dirty="0" err="1"/>
              <a:t>mogu</a:t>
            </a:r>
            <a:r>
              <a:rPr lang="sr-Latn-RS" dirty="0"/>
              <a:t>ć</a:t>
            </a:r>
            <a:r>
              <a:rPr lang="en-US" dirty="0"/>
              <a:t>e </a:t>
            </a:r>
            <a:r>
              <a:rPr lang="en-US" dirty="0" err="1"/>
              <a:t>jasnije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62682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48226B-1968-4BC7-90EC-7FA92332A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Diskusija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0206F42-779B-4982-B672-8ED494D7D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Diskusija je najvažniji deo naučnog rada. U njemu treba da protumačite rezultate i u toj sposobnosti se ogleda vrednost čitavog rada i istraživanje. Sve dobijene rezultate treba uporediti sa poznatim literaturnim rezultatima i objasniti da li se vaši rezultati slažu sa literaturnim, a ukoliko su drugačiji dati teorijsku pozadinu mogućim razlikama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340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AAF3534-A5BD-4A1A-A321-1691127CF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Diskusija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CD2F505B-943C-4461-975F-C2C0996AA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Iz diskusije treba jasno da proističe zaključak koji je i svrha pisanja samog rada. Ponekad se zaključak navodi kao završni deo sekcije Diskusija, a nekada kao zasebno poglavlje, već prema instrukcijama časopisa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267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03E029B-F87F-4DA3-A0DD-29A3B7577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Zaključak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92A63F9-7FF8-4F3C-B168-8406431A6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Zaključak treba da je jasan i koncizan, logičan, proističe iz prethodno navedenog. </a:t>
            </a:r>
          </a:p>
          <a:p>
            <a:r>
              <a:rPr lang="sr-Latn-RS" dirty="0"/>
              <a:t>Ne treba smatrati da je naučno vredan samo onaj zaključak koji donosi epohalno otkriće, već pojam novine u nauci shvatiti u najširem smislu reči. </a:t>
            </a:r>
          </a:p>
          <a:p>
            <a:r>
              <a:rPr lang="sr-Latn-RS" dirty="0"/>
              <a:t>Ne treba biti pretenciozan i interpretirati svoje rezultate kao prekretnicu u nauci, ali ne treba biti ni suviše „stidljiv“, tj. treba argumentovano pojasniti svoje zaključke zasnovane na dokazima čak i ako nisu u skladu sa trenutno zvaničnim stavovima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7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A581B02-A025-4D38-B066-17933F83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vrsta naučnog rada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6039A057-C324-4E13-8BBC-CE8B53987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Komentari</a:t>
            </a:r>
            <a:r>
              <a:rPr lang="en-US" dirty="0"/>
              <a:t> bi </a:t>
            </a:r>
            <a:r>
              <a:rPr lang="en-US" dirty="0" err="1"/>
              <a:t>obično</a:t>
            </a:r>
            <a:r>
              <a:rPr lang="en-US" dirty="0"/>
              <a:t> </a:t>
            </a:r>
            <a:r>
              <a:rPr lang="en-US" dirty="0" err="1"/>
              <a:t>trebalo</a:t>
            </a:r>
            <a:r>
              <a:rPr lang="en-US" dirty="0"/>
              <a:t> da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oblik</a:t>
            </a:r>
            <a:r>
              <a:rPr lang="en-US" dirty="0"/>
              <a:t> „</a:t>
            </a:r>
            <a:r>
              <a:rPr lang="en-US" dirty="0" err="1"/>
              <a:t>pisma</a:t>
            </a:r>
            <a:r>
              <a:rPr lang="en-US" dirty="0"/>
              <a:t>“ i da </a:t>
            </a:r>
            <a:r>
              <a:rPr lang="en-US" dirty="0" err="1"/>
              <a:t>daju</a:t>
            </a:r>
            <a:r>
              <a:rPr lang="en-US" dirty="0"/>
              <a:t> </a:t>
            </a:r>
            <a:r>
              <a:rPr lang="en-US" dirty="0" err="1"/>
              <a:t>značajne</a:t>
            </a:r>
            <a:r>
              <a:rPr lang="en-US" dirty="0"/>
              <a:t> </a:t>
            </a:r>
            <a:r>
              <a:rPr lang="en-US" dirty="0" err="1"/>
              <a:t>komentare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pitanja</a:t>
            </a:r>
            <a:r>
              <a:rPr lang="en-US" dirty="0"/>
              <a:t> o </a:t>
            </a:r>
            <a:r>
              <a:rPr lang="en-US" dirty="0" err="1"/>
              <a:t>delu</a:t>
            </a:r>
            <a:r>
              <a:rPr lang="en-US" dirty="0"/>
              <a:t> </a:t>
            </a:r>
            <a:r>
              <a:rPr lang="en-US" dirty="0" err="1"/>
              <a:t>objavljenom</a:t>
            </a:r>
            <a:r>
              <a:rPr lang="en-US" dirty="0"/>
              <a:t> u </a:t>
            </a:r>
            <a:r>
              <a:rPr lang="en-US" dirty="0" err="1"/>
              <a:t>časopisu</a:t>
            </a:r>
            <a:r>
              <a:rPr lang="en-US" dirty="0"/>
              <a:t>. </a:t>
            </a:r>
            <a:r>
              <a:rPr lang="en-US" dirty="0" err="1"/>
              <a:t>Komentar</a:t>
            </a:r>
            <a:r>
              <a:rPr lang="en-US" dirty="0"/>
              <a:t> bi </a:t>
            </a:r>
            <a:r>
              <a:rPr lang="en-US" dirty="0" err="1"/>
              <a:t>obično</a:t>
            </a:r>
            <a:r>
              <a:rPr lang="en-US" dirty="0"/>
              <a:t> </a:t>
            </a:r>
            <a:r>
              <a:rPr lang="en-US" dirty="0" err="1"/>
              <a:t>sadržao</a:t>
            </a:r>
            <a:r>
              <a:rPr lang="en-US" dirty="0"/>
              <a:t> </a:t>
            </a:r>
            <a:r>
              <a:rPr lang="sr-Latn-RS" dirty="0"/>
              <a:t>argumentovano</a:t>
            </a:r>
            <a:r>
              <a:rPr lang="en-US" dirty="0"/>
              <a:t> </a:t>
            </a:r>
            <a:r>
              <a:rPr lang="en-US" dirty="0" err="1"/>
              <a:t>neslaganje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sr-Latn-RS" dirty="0"/>
              <a:t>drugačije</a:t>
            </a:r>
            <a:r>
              <a:rPr lang="en-US" dirty="0"/>
              <a:t> </a:t>
            </a:r>
            <a:r>
              <a:rPr lang="en-US" dirty="0" err="1"/>
              <a:t>tumačenje</a:t>
            </a:r>
            <a:r>
              <a:rPr lang="en-US" dirty="0"/>
              <a:t> </a:t>
            </a:r>
            <a:r>
              <a:rPr lang="sr-Latn-RS" dirty="0"/>
              <a:t>jedne ili više tvrdnji iznetih u originalnom radu</a:t>
            </a:r>
            <a:r>
              <a:rPr lang="en-US" dirty="0"/>
              <a:t>. </a:t>
            </a:r>
            <a:r>
              <a:rPr lang="en-US" dirty="0" err="1"/>
              <a:t>Takođe</a:t>
            </a:r>
            <a:r>
              <a:rPr lang="en-US" dirty="0"/>
              <a:t> bi se </a:t>
            </a:r>
            <a:r>
              <a:rPr lang="en-US" dirty="0" err="1"/>
              <a:t>normalno</a:t>
            </a:r>
            <a:r>
              <a:rPr lang="en-US" dirty="0"/>
              <a:t> </a:t>
            </a:r>
            <a:r>
              <a:rPr lang="en-US" dirty="0" err="1"/>
              <a:t>razgovaralo</a:t>
            </a:r>
            <a:r>
              <a:rPr lang="en-US" dirty="0"/>
              <a:t> o </a:t>
            </a:r>
            <a:r>
              <a:rPr lang="en-US" dirty="0" err="1"/>
              <a:t>povezanim</a:t>
            </a:r>
            <a:r>
              <a:rPr lang="en-US" dirty="0"/>
              <a:t> </a:t>
            </a:r>
            <a:r>
              <a:rPr lang="en-US" dirty="0" err="1"/>
              <a:t>implikacijama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donete</a:t>
            </a:r>
            <a:r>
              <a:rPr lang="en-US" dirty="0"/>
              <a:t> </a:t>
            </a:r>
            <a:r>
              <a:rPr lang="en-US" dirty="0" err="1"/>
              <a:t>zaključke</a:t>
            </a:r>
            <a:r>
              <a:rPr lang="en-US" dirty="0"/>
              <a:t>. </a:t>
            </a:r>
            <a:r>
              <a:rPr lang="sr-Latn-RS" dirty="0"/>
              <a:t>Ovakav tip rada se šalje blagovremeno, najkasnije </a:t>
            </a:r>
            <a:r>
              <a:rPr lang="en-US" dirty="0"/>
              <a:t>u </a:t>
            </a:r>
            <a:r>
              <a:rPr lang="en-US" dirty="0" err="1"/>
              <a:t>roku</a:t>
            </a:r>
            <a:r>
              <a:rPr lang="en-US" dirty="0"/>
              <a:t> od 3 </a:t>
            </a:r>
            <a:r>
              <a:rPr lang="en-US" dirty="0" err="1"/>
              <a:t>meseca</a:t>
            </a:r>
            <a:r>
              <a:rPr lang="en-US" dirty="0"/>
              <a:t> od </a:t>
            </a:r>
            <a:r>
              <a:rPr lang="en-US" dirty="0" err="1"/>
              <a:t>datuma</a:t>
            </a:r>
            <a:r>
              <a:rPr lang="en-US" dirty="0"/>
              <a:t> </a:t>
            </a:r>
            <a:r>
              <a:rPr lang="en-US" dirty="0" err="1"/>
              <a:t>objavljivanja</a:t>
            </a:r>
            <a:r>
              <a:rPr lang="en-US" dirty="0"/>
              <a:t> </a:t>
            </a:r>
            <a:r>
              <a:rPr lang="sr-Latn-RS" dirty="0"/>
              <a:t>originalnog rada čiji se rezultati </a:t>
            </a:r>
            <a:r>
              <a:rPr lang="sr-Latn-RS" dirty="0" err="1"/>
              <a:t>potvrdjuju</a:t>
            </a:r>
            <a:r>
              <a:rPr lang="sr-Latn-RS" dirty="0"/>
              <a:t> ili osporavaju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65661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2725532-F70B-4B48-927E-52DA1E4B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Reference Harvardski sistem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2F85812-12B2-4FC6-A311-EC2895F08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Sistem</a:t>
            </a:r>
            <a:r>
              <a:rPr lang="en-US" dirty="0"/>
              <a:t> ,,</a:t>
            </a:r>
            <a:r>
              <a:rPr lang="en-US" dirty="0" err="1"/>
              <a:t>autor</a:t>
            </a:r>
            <a:r>
              <a:rPr lang="en-US" dirty="0"/>
              <a:t>-datum” (</a:t>
            </a:r>
            <a:r>
              <a:rPr lang="en-US" dirty="0" err="1"/>
              <a:t>tzv</a:t>
            </a:r>
            <a:r>
              <a:rPr lang="en-US" dirty="0"/>
              <a:t>. </a:t>
            </a:r>
            <a:r>
              <a:rPr lang="en-US" dirty="0" err="1"/>
              <a:t>Harvardski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) </a:t>
            </a:r>
            <a:r>
              <a:rPr lang="en-US" dirty="0" err="1"/>
              <a:t>poziv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referencu</a:t>
            </a:r>
            <a:r>
              <a:rPr lang="en-US" dirty="0"/>
              <a:t> u </a:t>
            </a:r>
            <a:r>
              <a:rPr lang="en-US" dirty="0" err="1"/>
              <a:t>tekstu</a:t>
            </a:r>
            <a:r>
              <a:rPr lang="sr-Latn-RS" dirty="0"/>
              <a:t> </a:t>
            </a:r>
            <a:r>
              <a:rPr lang="en-US" dirty="0" err="1"/>
              <a:t>defini</a:t>
            </a:r>
            <a:r>
              <a:rPr lang="sr-Latn-RS" dirty="0"/>
              <a:t>š</a:t>
            </a:r>
            <a:r>
              <a:rPr lang="en-US" dirty="0"/>
              <a:t>e </a:t>
            </a:r>
            <a:r>
              <a:rPr lang="en-US" dirty="0" err="1"/>
              <a:t>imenom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en-US" dirty="0"/>
              <a:t> i </a:t>
            </a:r>
            <a:r>
              <a:rPr lang="en-US" dirty="0" err="1"/>
              <a:t>godinom</a:t>
            </a:r>
            <a:r>
              <a:rPr lang="en-US" dirty="0"/>
              <a:t> </a:t>
            </a:r>
            <a:r>
              <a:rPr lang="en-US" dirty="0" err="1"/>
              <a:t>objavljivanja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en-US" dirty="0"/>
              <a:t> u </a:t>
            </a:r>
            <a:r>
              <a:rPr lang="en-US" dirty="0" err="1"/>
              <a:t>zagradama</a:t>
            </a:r>
            <a:r>
              <a:rPr lang="sr-Latn-RS" dirty="0"/>
              <a:t>.</a:t>
            </a:r>
          </a:p>
          <a:p>
            <a:r>
              <a:rPr lang="en-US" dirty="0" err="1"/>
              <a:t>Ukoliko</a:t>
            </a:r>
            <a:r>
              <a:rPr lang="en-US" dirty="0"/>
              <a:t> se </a:t>
            </a:r>
            <a:r>
              <a:rPr lang="en-US" dirty="0" err="1"/>
              <a:t>referencira</a:t>
            </a:r>
            <a:r>
              <a:rPr lang="en-US" dirty="0"/>
              <a:t> vi</a:t>
            </a:r>
            <a:r>
              <a:rPr lang="sr-Latn-RS" dirty="0"/>
              <a:t>š</a:t>
            </a:r>
            <a:r>
              <a:rPr lang="en-US" dirty="0"/>
              <a:t>e </a:t>
            </a:r>
            <a:r>
              <a:rPr lang="en-US" dirty="0" err="1"/>
              <a:t>radova</a:t>
            </a:r>
            <a:r>
              <a:rPr lang="en-US" dirty="0"/>
              <a:t> </a:t>
            </a:r>
            <a:r>
              <a:rPr lang="en-US" dirty="0" err="1"/>
              <a:t>istog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iste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oznaci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 se </a:t>
            </a:r>
            <a:r>
              <a:rPr lang="en-US" dirty="0" err="1"/>
              <a:t>pridru</a:t>
            </a:r>
            <a:r>
              <a:rPr lang="sr-Latn-RS" dirty="0"/>
              <a:t>ž</a:t>
            </a:r>
            <a:r>
              <a:rPr lang="en-US" dirty="0" err="1"/>
              <a:t>uju</a:t>
            </a:r>
            <a:r>
              <a:rPr lang="en-US" dirty="0"/>
              <a:t> </a:t>
            </a:r>
            <a:r>
              <a:rPr lang="en-US" dirty="0" err="1"/>
              <a:t>odgovaraju</a:t>
            </a:r>
            <a:r>
              <a:rPr lang="sr-Latn-RS" dirty="0"/>
              <a:t>ć</a:t>
            </a:r>
            <a:r>
              <a:rPr lang="en-US" dirty="0"/>
              <a:t>e </a:t>
            </a:r>
            <a:r>
              <a:rPr lang="en-US" dirty="0" err="1"/>
              <a:t>slovne</a:t>
            </a:r>
            <a:r>
              <a:rPr lang="en-US" dirty="0"/>
              <a:t> </a:t>
            </a:r>
            <a:r>
              <a:rPr lang="en-US" dirty="0" err="1"/>
              <a:t>oznake</a:t>
            </a:r>
            <a:r>
              <a:rPr lang="sr-Latn-RS" dirty="0"/>
              <a:t>.</a:t>
            </a:r>
            <a:r>
              <a:rPr lang="en-US" dirty="0"/>
              <a:t> </a:t>
            </a:r>
            <a:endParaRPr lang="sr-Latn-RS" dirty="0"/>
          </a:p>
          <a:p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ime</a:t>
            </a:r>
            <a:r>
              <a:rPr lang="en-US" dirty="0"/>
              <a:t> </a:t>
            </a:r>
            <a:r>
              <a:rPr lang="en-US" dirty="0" err="1"/>
              <a:t>referenciranog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en-US" dirty="0"/>
              <a:t> deo re</a:t>
            </a:r>
            <a:r>
              <a:rPr lang="sr-Latn-RS" dirty="0"/>
              <a:t>č</a:t>
            </a:r>
            <a:r>
              <a:rPr lang="en-US" dirty="0" err="1"/>
              <a:t>enice</a:t>
            </a:r>
            <a:r>
              <a:rPr lang="sr-Latn-RS" dirty="0"/>
              <a:t> </a:t>
            </a:r>
            <a:r>
              <a:rPr lang="en-US" dirty="0" err="1"/>
              <a:t>teksta</a:t>
            </a:r>
            <a:r>
              <a:rPr lang="en-US" dirty="0"/>
              <a:t>, u </a:t>
            </a:r>
            <a:r>
              <a:rPr lang="en-US" dirty="0" err="1"/>
              <a:t>zagradama</a:t>
            </a:r>
            <a:r>
              <a:rPr lang="en-US" dirty="0"/>
              <a:t> se </a:t>
            </a:r>
            <a:r>
              <a:rPr lang="en-US" dirty="0" err="1"/>
              <a:t>navodi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godina</a:t>
            </a:r>
            <a:r>
              <a:rPr lang="en-US" dirty="0"/>
              <a:t> </a:t>
            </a:r>
            <a:r>
              <a:rPr lang="en-US" dirty="0" err="1"/>
              <a:t>objavljivanja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sr-Latn-RS" dirty="0"/>
              <a:t>. </a:t>
            </a:r>
          </a:p>
          <a:p>
            <a:r>
              <a:rPr lang="en-US" dirty="0" err="1"/>
              <a:t>Ako</a:t>
            </a:r>
            <a:r>
              <a:rPr lang="en-US" dirty="0"/>
              <a:t> je u </a:t>
            </a:r>
            <a:r>
              <a:rPr lang="en-US" dirty="0" err="1"/>
              <a:t>pitanju</a:t>
            </a:r>
            <a:r>
              <a:rPr lang="en-US" dirty="0"/>
              <a:t> </a:t>
            </a:r>
            <a:r>
              <a:rPr lang="en-US" dirty="0" err="1"/>
              <a:t>referenca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autora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oba</a:t>
            </a:r>
            <a:r>
              <a:rPr lang="en-US" dirty="0"/>
              <a:t> </a:t>
            </a:r>
            <a:r>
              <a:rPr lang="en-US" dirty="0" err="1"/>
              <a:t>imena</a:t>
            </a:r>
            <a:r>
              <a:rPr lang="en-US" dirty="0"/>
              <a:t> se </a:t>
            </a:r>
            <a:r>
              <a:rPr lang="en-US" dirty="0" err="1"/>
              <a:t>navode</a:t>
            </a:r>
            <a:r>
              <a:rPr lang="sr-Latn-RS" dirty="0"/>
              <a:t>. </a:t>
            </a:r>
          </a:p>
          <a:p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vi</a:t>
            </a:r>
            <a:r>
              <a:rPr lang="sr-Latn-RS" dirty="0"/>
              <a:t>š</a:t>
            </a:r>
            <a:r>
              <a:rPr lang="en-US" dirty="0"/>
              <a:t>e </a:t>
            </a:r>
            <a:r>
              <a:rPr lang="en-US" dirty="0" err="1"/>
              <a:t>autora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/>
              <a:t>u </a:t>
            </a:r>
            <a:r>
              <a:rPr lang="en-US" dirty="0" err="1"/>
              <a:t>prvom</a:t>
            </a:r>
            <a:r>
              <a:rPr lang="en-US" dirty="0"/>
              <a:t> </a:t>
            </a:r>
            <a:r>
              <a:rPr lang="en-US" dirty="0" err="1"/>
              <a:t>referenciranju</a:t>
            </a:r>
            <a:r>
              <a:rPr lang="en-US" dirty="0"/>
              <a:t> se </a:t>
            </a:r>
            <a:r>
              <a:rPr lang="en-US" dirty="0" err="1"/>
              <a:t>navode</a:t>
            </a:r>
            <a:r>
              <a:rPr lang="en-US" dirty="0"/>
              <a:t> </a:t>
            </a:r>
            <a:r>
              <a:rPr lang="en-US" dirty="0" err="1"/>
              <a:t>sva</a:t>
            </a:r>
            <a:r>
              <a:rPr lang="en-US" dirty="0"/>
              <a:t> </a:t>
            </a:r>
            <a:r>
              <a:rPr lang="en-US" dirty="0" err="1"/>
              <a:t>imena</a:t>
            </a:r>
            <a:r>
              <a:rPr lang="en-US" dirty="0"/>
              <a:t>, a u </a:t>
            </a:r>
            <a:r>
              <a:rPr lang="en-US" dirty="0" err="1"/>
              <a:t>potonjim</a:t>
            </a:r>
            <a:r>
              <a:rPr lang="en-US" dirty="0"/>
              <a:t>,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ime</a:t>
            </a:r>
            <a:r>
              <a:rPr lang="en-US" dirty="0"/>
              <a:t> </a:t>
            </a:r>
            <a:r>
              <a:rPr lang="en-US" dirty="0" err="1"/>
              <a:t>prvog</a:t>
            </a:r>
            <a:r>
              <a:rPr lang="sr-Latn-RS" dirty="0"/>
              <a:t> </a:t>
            </a:r>
            <a:r>
              <a:rPr lang="en-US" dirty="0" err="1"/>
              <a:t>autora</a:t>
            </a:r>
            <a:r>
              <a:rPr lang="en-US" dirty="0"/>
              <a:t>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dodatak</a:t>
            </a:r>
            <a:r>
              <a:rPr lang="en-US" dirty="0"/>
              <a:t> </a:t>
            </a:r>
            <a:r>
              <a:rPr lang="en-US" dirty="0" err="1"/>
              <a:t>latinske</a:t>
            </a:r>
            <a:r>
              <a:rPr lang="en-US" dirty="0"/>
              <a:t> </a:t>
            </a:r>
            <a:r>
              <a:rPr lang="en-US" dirty="0" err="1"/>
              <a:t>skra</a:t>
            </a:r>
            <a:r>
              <a:rPr lang="sr-Latn-RS" dirty="0"/>
              <a:t>ć</a:t>
            </a:r>
            <a:r>
              <a:rPr lang="en-US" dirty="0" err="1"/>
              <a:t>enice</a:t>
            </a:r>
            <a:r>
              <a:rPr lang="en-US" dirty="0"/>
              <a:t> et al. (,,i </a:t>
            </a:r>
            <a:r>
              <a:rPr lang="en-US" dirty="0" err="1"/>
              <a:t>drugi</a:t>
            </a:r>
            <a:r>
              <a:rPr lang="en-US" dirty="0"/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14950291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7916EBA-B1F6-46A5-A340-C40434D66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/>
              <a:t>Reference numerički sistem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E9243E49-1F08-472C-8990-E2A802794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N</a:t>
            </a:r>
            <a:r>
              <a:rPr lang="en-US" dirty="0" err="1"/>
              <a:t>umeri</a:t>
            </a:r>
            <a:r>
              <a:rPr lang="sr-Latn-RS" dirty="0"/>
              <a:t>č</a:t>
            </a:r>
            <a:r>
              <a:rPr lang="en-US" dirty="0" err="1"/>
              <a:t>ki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referenciranja</a:t>
            </a:r>
            <a:r>
              <a:rPr lang="en-US" dirty="0"/>
              <a:t> </a:t>
            </a:r>
            <a:r>
              <a:rPr lang="en-US" dirty="0" err="1"/>
              <a:t>poziv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referencu</a:t>
            </a:r>
            <a:r>
              <a:rPr lang="en-US" dirty="0"/>
              <a:t> u </a:t>
            </a:r>
            <a:r>
              <a:rPr lang="en-US" dirty="0" err="1"/>
              <a:t>tekstu</a:t>
            </a:r>
            <a:r>
              <a:rPr lang="en-US" dirty="0"/>
              <a:t> </a:t>
            </a:r>
            <a:r>
              <a:rPr lang="en-US" dirty="0" err="1"/>
              <a:t>defini</a:t>
            </a:r>
            <a:r>
              <a:rPr lang="sr-Latn-RS" dirty="0"/>
              <a:t>š</a:t>
            </a:r>
            <a:r>
              <a:rPr lang="en-US" dirty="0"/>
              <a:t>e </a:t>
            </a:r>
            <a:r>
              <a:rPr lang="en-US" dirty="0" err="1"/>
              <a:t>brojem</a:t>
            </a:r>
            <a:r>
              <a:rPr lang="en-US" dirty="0"/>
              <a:t> u</a:t>
            </a:r>
            <a:r>
              <a:rPr lang="sr-Latn-RS" dirty="0"/>
              <a:t> </a:t>
            </a:r>
            <a:r>
              <a:rPr lang="en-US" dirty="0" err="1"/>
              <a:t>uglastim</a:t>
            </a:r>
            <a:r>
              <a:rPr lang="en-US" dirty="0"/>
              <a:t> </a:t>
            </a:r>
            <a:r>
              <a:rPr lang="en-US" dirty="0" err="1"/>
              <a:t>zagradama</a:t>
            </a:r>
            <a:r>
              <a:rPr lang="en-US" dirty="0"/>
              <a:t>, a </a:t>
            </a:r>
            <a:r>
              <a:rPr lang="en-US" dirty="0" err="1"/>
              <a:t>podaci</a:t>
            </a:r>
            <a:r>
              <a:rPr lang="en-US" dirty="0"/>
              <a:t> </a:t>
            </a:r>
            <a:r>
              <a:rPr lang="en-US" dirty="0" err="1"/>
              <a:t>referencirane</a:t>
            </a:r>
            <a:r>
              <a:rPr lang="en-US" dirty="0"/>
              <a:t> bib</a:t>
            </a:r>
            <a:r>
              <a:rPr lang="sr-Latn-RS" dirty="0"/>
              <a:t>l</a:t>
            </a:r>
            <a:r>
              <a:rPr lang="en-US" dirty="0" err="1"/>
              <a:t>iografske</a:t>
            </a:r>
            <a:r>
              <a:rPr lang="en-US" dirty="0"/>
              <a:t> </a:t>
            </a:r>
            <a:r>
              <a:rPr lang="en-US" dirty="0" err="1"/>
              <a:t>jedinice</a:t>
            </a:r>
            <a:r>
              <a:rPr lang="sr-Latn-RS" dirty="0"/>
              <a:t> </a:t>
            </a:r>
            <a:r>
              <a:rPr lang="en-US" dirty="0"/>
              <a:t>se </a:t>
            </a:r>
            <a:r>
              <a:rPr lang="en-US" dirty="0" err="1"/>
              <a:t>daju</a:t>
            </a:r>
            <a:r>
              <a:rPr lang="en-US" dirty="0"/>
              <a:t> u </a:t>
            </a:r>
            <a:r>
              <a:rPr lang="en-US" dirty="0" err="1"/>
              <a:t>Spisku</a:t>
            </a:r>
            <a:r>
              <a:rPr lang="en-US" dirty="0"/>
              <a:t> </a:t>
            </a:r>
            <a:r>
              <a:rPr lang="en-US" dirty="0" err="1"/>
              <a:t>referenci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kraju</a:t>
            </a:r>
            <a:r>
              <a:rPr lang="en-US" dirty="0"/>
              <a:t> </a:t>
            </a:r>
            <a:r>
              <a:rPr lang="en-US" dirty="0" err="1"/>
              <a:t>rada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940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4737693-4ED5-4AC7-8620-1F0425B38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vrsta naučnog rada</a:t>
            </a:r>
            <a:endParaRPr lang="en-US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FD9737D-5616-4F57-9CDE-33FAF2C1EB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Prikaz slučaja (</a:t>
            </a:r>
            <a:r>
              <a:rPr lang="sr-Latn-RS" dirty="0" err="1"/>
              <a:t>case</a:t>
            </a:r>
            <a:r>
              <a:rPr lang="sr-Latn-RS" dirty="0"/>
              <a:t> </a:t>
            </a:r>
            <a:r>
              <a:rPr lang="sr-Latn-RS" dirty="0" err="1"/>
              <a:t>report</a:t>
            </a:r>
            <a:r>
              <a:rPr lang="sr-Latn-RS" dirty="0"/>
              <a:t>): detaljan opis pojedinačnog slučaja koji predstavlja raritet u </a:t>
            </a:r>
            <a:r>
              <a:rPr lang="sr-Latn-RS" dirty="0" err="1"/>
              <a:t>odredjenoj</a:t>
            </a:r>
            <a:r>
              <a:rPr lang="sr-Latn-RS" dirty="0"/>
              <a:t> naučnoj ili stručnoj oblasti sa kratkim pregledom dostupne literature i ukazivanjem na značaj objave ovakvog rada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09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kvir za tekst 2">
            <a:extLst>
              <a:ext uri="{FF2B5EF4-FFF2-40B4-BE49-F238E27FC236}">
                <a16:creationId xmlns:a16="http://schemas.microsoft.com/office/drawing/2014/main" id="{0BCF6AD7-E58C-4698-9177-E4097336FD55}"/>
              </a:ext>
            </a:extLst>
          </p:cNvPr>
          <p:cNvSpPr txBox="1"/>
          <p:nvPr/>
        </p:nvSpPr>
        <p:spPr>
          <a:xfrm>
            <a:off x="587229" y="2642694"/>
            <a:ext cx="856096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2000" dirty="0"/>
              <a:t>Treba da bude na takav način predstavljen </a:t>
            </a:r>
            <a:r>
              <a:rPr lang="en-US" sz="2000" dirty="0"/>
              <a:t>me</a:t>
            </a:r>
            <a:r>
              <a:rPr lang="sr-Latn-RS" sz="2000" dirty="0"/>
              <a:t>đ</a:t>
            </a:r>
            <a:r>
              <a:rPr lang="en-US" sz="2000" dirty="0" err="1"/>
              <a:t>unarodnoj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noj</a:t>
            </a:r>
            <a:r>
              <a:rPr lang="en-US" sz="2000" dirty="0"/>
              <a:t> </a:t>
            </a:r>
            <a:r>
              <a:rPr lang="en-US" sz="2000" dirty="0" err="1"/>
              <a:t>javnosti</a:t>
            </a:r>
            <a:r>
              <a:rPr lang="en-US" sz="2000" dirty="0"/>
              <a:t>, </a:t>
            </a:r>
            <a:r>
              <a:rPr lang="en-US" sz="2000" dirty="0" err="1"/>
              <a:t>tako</a:t>
            </a:r>
            <a:r>
              <a:rPr lang="en-US" sz="2000" dirty="0"/>
              <a:t> da se </a:t>
            </a:r>
            <a:r>
              <a:rPr lang="en-US" sz="2000" dirty="0" err="1"/>
              <a:t>istra</a:t>
            </a:r>
            <a:r>
              <a:rPr lang="sr-Latn-RS" sz="2000" dirty="0"/>
              <a:t>ž</a:t>
            </a:r>
            <a:r>
              <a:rPr lang="en-US" sz="2000" dirty="0" err="1"/>
              <a:t>ivanja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ponoviti</a:t>
            </a:r>
            <a:r>
              <a:rPr lang="en-US" sz="2000" dirty="0"/>
              <a:t> i </a:t>
            </a:r>
            <a:r>
              <a:rPr lang="en-US" sz="2000" dirty="0" err="1"/>
              <a:t>zaklju</a:t>
            </a:r>
            <a:r>
              <a:rPr lang="sr-Latn-RS" sz="2000" dirty="0"/>
              <a:t>č</a:t>
            </a:r>
            <a:r>
              <a:rPr lang="en-US" sz="2000" dirty="0"/>
              <a:t>ci </a:t>
            </a:r>
            <a:r>
              <a:rPr lang="en-US" sz="2000" dirty="0" err="1"/>
              <a:t>proveriti</a:t>
            </a:r>
            <a:r>
              <a:rPr lang="sr-Latn-RS" sz="2000" dirty="0"/>
              <a:t> od strane drugih nezavisnih naučnika i institucija</a:t>
            </a:r>
            <a:r>
              <a:rPr lang="en-US" sz="2000" dirty="0"/>
              <a:t>.</a:t>
            </a:r>
          </a:p>
        </p:txBody>
      </p:sp>
      <p:sp>
        <p:nvSpPr>
          <p:cNvPr id="5" name="Okvir za tekst 4">
            <a:extLst>
              <a:ext uri="{FF2B5EF4-FFF2-40B4-BE49-F238E27FC236}">
                <a16:creationId xmlns:a16="http://schemas.microsoft.com/office/drawing/2014/main" id="{0506F64B-B5B5-4E59-8F9A-E04BE9123D83}"/>
              </a:ext>
            </a:extLst>
          </p:cNvPr>
          <p:cNvSpPr txBox="1"/>
          <p:nvPr/>
        </p:nvSpPr>
        <p:spPr>
          <a:xfrm>
            <a:off x="587229" y="1627031"/>
            <a:ext cx="90046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/>
              <a:t>Rezultat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/>
              <a:t>no-</a:t>
            </a:r>
            <a:r>
              <a:rPr lang="en-US" sz="2000" dirty="0" err="1"/>
              <a:t>istra</a:t>
            </a:r>
            <a:r>
              <a:rPr lang="sr-Latn-RS" sz="2000" dirty="0"/>
              <a:t>ž</a:t>
            </a:r>
            <a:r>
              <a:rPr lang="en-US" sz="2000" dirty="0" err="1"/>
              <a:t>iva</a:t>
            </a:r>
            <a:r>
              <a:rPr lang="sr-Latn-RS" sz="2000" dirty="0"/>
              <a:t>č</a:t>
            </a:r>
            <a:r>
              <a:rPr lang="en-US" sz="2000" dirty="0" err="1"/>
              <a:t>kog</a:t>
            </a:r>
            <a:r>
              <a:rPr lang="en-US" sz="2000" dirty="0"/>
              <a:t> </a:t>
            </a:r>
            <a:r>
              <a:rPr lang="en-US" sz="2000" dirty="0" err="1"/>
              <a:t>rada</a:t>
            </a:r>
            <a:r>
              <a:rPr lang="en-US" sz="2000" dirty="0"/>
              <a:t> je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/>
              <a:t>no </a:t>
            </a:r>
            <a:r>
              <a:rPr lang="en-US" sz="2000" dirty="0" err="1"/>
              <a:t>delo</a:t>
            </a:r>
            <a:r>
              <a:rPr lang="sr-Latn-RS" sz="2000" dirty="0"/>
              <a:t>koje se prema svojoj formi može označiti kao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lanak</a:t>
            </a:r>
            <a:r>
              <a:rPr lang="en-US" sz="2000" dirty="0"/>
              <a:t>, </a:t>
            </a:r>
            <a:r>
              <a:rPr lang="en-US" sz="2000" dirty="0" err="1"/>
              <a:t>monografija</a:t>
            </a:r>
            <a:r>
              <a:rPr lang="en-US" sz="2000" dirty="0"/>
              <a:t>, </a:t>
            </a:r>
            <a:r>
              <a:rPr lang="en-US" sz="2000" dirty="0" err="1"/>
              <a:t>knjiga</a:t>
            </a:r>
            <a:r>
              <a:rPr lang="sr-Latn-RS" sz="2000" dirty="0"/>
              <a:t> </a:t>
            </a:r>
            <a:r>
              <a:rPr lang="en-US" sz="2000" dirty="0" err="1"/>
              <a:t>itd</a:t>
            </a:r>
            <a:r>
              <a:rPr lang="sr-Latn-RS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543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kvir za tekst 2">
            <a:extLst>
              <a:ext uri="{FF2B5EF4-FFF2-40B4-BE49-F238E27FC236}">
                <a16:creationId xmlns:a16="http://schemas.microsoft.com/office/drawing/2014/main" id="{D07D4AD1-F211-4FE7-968F-51D988C94113}"/>
              </a:ext>
            </a:extLst>
          </p:cNvPr>
          <p:cNvSpPr txBox="1"/>
          <p:nvPr/>
        </p:nvSpPr>
        <p:spPr>
          <a:xfrm>
            <a:off x="952148" y="1074178"/>
            <a:ext cx="753750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/>
              <a:t>Objavljivanje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nog</a:t>
            </a:r>
            <a:r>
              <a:rPr lang="en-US" sz="2000" dirty="0"/>
              <a:t> dela u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nim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asopisima</a:t>
            </a:r>
            <a:r>
              <a:rPr lang="en-US" sz="2000" dirty="0"/>
              <a:t> je </a:t>
            </a:r>
            <a:r>
              <a:rPr lang="en-US" sz="2000" dirty="0" err="1"/>
              <a:t>rezultat</a:t>
            </a:r>
            <a:r>
              <a:rPr lang="en-US" sz="2000" dirty="0"/>
              <a:t> </a:t>
            </a:r>
            <a:r>
              <a:rPr lang="en-US" sz="2000" b="1" dirty="0"/>
              <a:t>inter</a:t>
            </a:r>
            <a:r>
              <a:rPr lang="sr-Latn-RS" sz="2000" b="1" dirty="0"/>
              <a:t>a</a:t>
            </a:r>
            <a:r>
              <a:rPr lang="en-US" sz="2000" b="1" dirty="0" err="1"/>
              <a:t>kcije</a:t>
            </a:r>
            <a:r>
              <a:rPr lang="en-US" sz="2000" dirty="0"/>
              <a:t> </a:t>
            </a:r>
            <a:r>
              <a:rPr lang="en-US" sz="2000" dirty="0" err="1"/>
              <a:t>izme</a:t>
            </a:r>
            <a:r>
              <a:rPr lang="sr-Latn-RS" sz="2000" dirty="0"/>
              <a:t>đ</a:t>
            </a:r>
            <a:r>
              <a:rPr lang="en-US" sz="2000" dirty="0"/>
              <a:t>u </a:t>
            </a:r>
            <a:r>
              <a:rPr lang="en-US" sz="2000" dirty="0" err="1"/>
              <a:t>autora</a:t>
            </a:r>
            <a:r>
              <a:rPr lang="en-US" sz="2000" dirty="0"/>
              <a:t>, </a:t>
            </a:r>
            <a:r>
              <a:rPr lang="en-US" sz="2000" dirty="0" err="1"/>
              <a:t>urednika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asopisa</a:t>
            </a:r>
            <a:r>
              <a:rPr lang="en-US" sz="2000" dirty="0"/>
              <a:t> i </a:t>
            </a:r>
            <a:r>
              <a:rPr lang="en-US" sz="2000" dirty="0" err="1"/>
              <a:t>recenzenata</a:t>
            </a:r>
            <a:r>
              <a:rPr lang="en-US" dirty="0"/>
              <a:t>.</a:t>
            </a:r>
          </a:p>
        </p:txBody>
      </p:sp>
      <p:sp>
        <p:nvSpPr>
          <p:cNvPr id="5" name="Okvir za tekst 4">
            <a:extLst>
              <a:ext uri="{FF2B5EF4-FFF2-40B4-BE49-F238E27FC236}">
                <a16:creationId xmlns:a16="http://schemas.microsoft.com/office/drawing/2014/main" id="{17F7A6E1-BD3F-4E23-A643-EC19B0D44FFA}"/>
              </a:ext>
            </a:extLst>
          </p:cNvPr>
          <p:cNvSpPr txBox="1"/>
          <p:nvPr/>
        </p:nvSpPr>
        <p:spPr>
          <a:xfrm>
            <a:off x="696284" y="2071487"/>
            <a:ext cx="821701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 </a:t>
            </a:r>
            <a:r>
              <a:rPr lang="en-US" sz="2000" dirty="0" err="1"/>
              <a:t>procesu</a:t>
            </a:r>
            <a:r>
              <a:rPr lang="en-US" sz="2000" dirty="0"/>
              <a:t> </a:t>
            </a:r>
            <a:r>
              <a:rPr lang="en-US" sz="2000" dirty="0" err="1"/>
              <a:t>izrade</a:t>
            </a:r>
            <a:r>
              <a:rPr lang="en-US" sz="2000" dirty="0"/>
              <a:t> i </a:t>
            </a:r>
            <a:r>
              <a:rPr lang="en-US" sz="2000" dirty="0" err="1"/>
              <a:t>publikovanja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nog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lanka</a:t>
            </a:r>
            <a:r>
              <a:rPr lang="en-US" sz="2000" dirty="0"/>
              <a:t> </a:t>
            </a:r>
            <a:r>
              <a:rPr lang="en-US" sz="2000" dirty="0" err="1"/>
              <a:t>najva</a:t>
            </a:r>
            <a:r>
              <a:rPr lang="sr-Latn-RS" sz="2000" dirty="0"/>
              <a:t>ž</a:t>
            </a:r>
            <a:r>
              <a:rPr lang="en-US" sz="2000" dirty="0" err="1"/>
              <a:t>niju</a:t>
            </a:r>
            <a:r>
              <a:rPr lang="en-US" sz="2000" dirty="0"/>
              <a:t> </a:t>
            </a:r>
            <a:r>
              <a:rPr lang="en-US" sz="2000" dirty="0" err="1"/>
              <a:t>odluku</a:t>
            </a:r>
            <a:r>
              <a:rPr lang="en-US" sz="2000" dirty="0"/>
              <a:t> </a:t>
            </a:r>
            <a:r>
              <a:rPr lang="en-US" sz="2000" dirty="0" err="1"/>
              <a:t>koju</a:t>
            </a:r>
            <a:r>
              <a:rPr lang="en-US" sz="2000" dirty="0"/>
              <a:t> </a:t>
            </a:r>
            <a:r>
              <a:rPr lang="en-US" sz="2000" dirty="0" err="1"/>
              <a:t>donosi</a:t>
            </a:r>
            <a:r>
              <a:rPr lang="sr-Latn-RS" sz="2000" dirty="0"/>
              <a:t> </a:t>
            </a:r>
            <a:r>
              <a:rPr lang="en-US" sz="2000" b="1" dirty="0" err="1"/>
              <a:t>autor</a:t>
            </a:r>
            <a:r>
              <a:rPr lang="en-US" sz="2000" dirty="0"/>
              <a:t> je </a:t>
            </a:r>
            <a:r>
              <a:rPr lang="en-US" sz="2000" dirty="0" err="1"/>
              <a:t>kada</a:t>
            </a:r>
            <a:r>
              <a:rPr lang="en-US" sz="2000" dirty="0"/>
              <a:t> po</a:t>
            </a:r>
            <a:r>
              <a:rPr lang="sr-Latn-RS" sz="2000" dirty="0"/>
              <a:t>č</a:t>
            </a:r>
            <a:r>
              <a:rPr lang="en-US" sz="2000" dirty="0" err="1"/>
              <a:t>eti</a:t>
            </a:r>
            <a:r>
              <a:rPr lang="en-US" sz="2000" dirty="0"/>
              <a:t> </a:t>
            </a:r>
            <a:r>
              <a:rPr lang="en-US" sz="2000" dirty="0" err="1"/>
              <a:t>pisanje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lanka</a:t>
            </a:r>
            <a:r>
              <a:rPr lang="en-US" sz="2000" dirty="0"/>
              <a:t>. </a:t>
            </a:r>
            <a:endParaRPr lang="sr-Latn-R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Pravo</a:t>
            </a:r>
            <a:r>
              <a:rPr lang="en-US" sz="2000" dirty="0"/>
              <a:t> </a:t>
            </a:r>
            <a:r>
              <a:rPr lang="en-US" sz="2000" dirty="0" err="1"/>
              <a:t>vreme</a:t>
            </a:r>
            <a:r>
              <a:rPr lang="en-US" sz="2000" dirty="0"/>
              <a:t> za </a:t>
            </a:r>
            <a:r>
              <a:rPr lang="en-US" sz="2000" dirty="0" err="1"/>
              <a:t>pisanje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lanka</a:t>
            </a:r>
            <a:r>
              <a:rPr lang="en-US" sz="2000" dirty="0"/>
              <a:t> je </a:t>
            </a:r>
            <a:r>
              <a:rPr lang="en-US" sz="2000" dirty="0" err="1"/>
              <a:t>kada</a:t>
            </a:r>
            <a:r>
              <a:rPr lang="sr-Latn-RS" sz="2000" dirty="0"/>
              <a:t> </a:t>
            </a:r>
            <a:r>
              <a:rPr lang="en-US" sz="2000" dirty="0"/>
              <a:t>je deo </a:t>
            </a:r>
            <a:r>
              <a:rPr lang="en-US" sz="2000" dirty="0" err="1"/>
              <a:t>istra</a:t>
            </a:r>
            <a:r>
              <a:rPr lang="sr-Latn-RS" sz="2000" dirty="0"/>
              <a:t>ž</a:t>
            </a:r>
            <a:r>
              <a:rPr lang="en-US" sz="2000" dirty="0" err="1"/>
              <a:t>ivanja</a:t>
            </a:r>
            <a:r>
              <a:rPr lang="en-US" sz="2000" dirty="0"/>
              <a:t> </a:t>
            </a:r>
            <a:r>
              <a:rPr lang="en-US" sz="2000" dirty="0" err="1"/>
              <a:t>zavr</a:t>
            </a:r>
            <a:r>
              <a:rPr lang="sr-Latn-RS" sz="2000" dirty="0"/>
              <a:t>š</a:t>
            </a:r>
            <a:r>
              <a:rPr lang="en-US" sz="2000" dirty="0" err="1"/>
              <a:t>en</a:t>
            </a:r>
            <a:r>
              <a:rPr lang="en-US" sz="2000" dirty="0"/>
              <a:t> i </a:t>
            </a:r>
            <a:r>
              <a:rPr lang="en-US" sz="2000" dirty="0" err="1"/>
              <a:t>kada</a:t>
            </a:r>
            <a:r>
              <a:rPr lang="en-US" sz="2000" dirty="0"/>
              <a:t> se, </a:t>
            </a:r>
            <a:r>
              <a:rPr lang="en-US" sz="2000" dirty="0" err="1"/>
              <a:t>analizom</a:t>
            </a:r>
            <a:r>
              <a:rPr lang="en-US" sz="2000" dirty="0"/>
              <a:t> </a:t>
            </a:r>
            <a:r>
              <a:rPr lang="en-US" sz="2000" dirty="0" err="1"/>
              <a:t>rezultata</a:t>
            </a:r>
            <a:r>
              <a:rPr lang="en-US" sz="2000" dirty="0"/>
              <a:t> koji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dobijeni</a:t>
            </a:r>
            <a:r>
              <a:rPr lang="en-US" sz="2000" dirty="0"/>
              <a:t>,</a:t>
            </a:r>
            <a:r>
              <a:rPr lang="sr-Latn-R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izvesti</a:t>
            </a:r>
            <a:r>
              <a:rPr lang="en-US" sz="2000" dirty="0"/>
              <a:t> </a:t>
            </a:r>
            <a:r>
              <a:rPr lang="en-US" sz="2000" dirty="0" err="1"/>
              <a:t>jasni</a:t>
            </a:r>
            <a:r>
              <a:rPr lang="en-US" sz="2000" dirty="0"/>
              <a:t> </a:t>
            </a:r>
            <a:r>
              <a:rPr lang="en-US" sz="2000" b="1" dirty="0" err="1"/>
              <a:t>zaklju</a:t>
            </a:r>
            <a:r>
              <a:rPr lang="sr-Latn-RS" sz="2000" b="1" dirty="0"/>
              <a:t>č</a:t>
            </a:r>
            <a:r>
              <a:rPr lang="en-US" sz="2000" b="1" dirty="0"/>
              <a:t>ci</a:t>
            </a:r>
            <a:r>
              <a:rPr lang="en-US" sz="2000" dirty="0"/>
              <a:t>. </a:t>
            </a:r>
          </a:p>
        </p:txBody>
      </p:sp>
      <p:sp>
        <p:nvSpPr>
          <p:cNvPr id="7" name="Okvir za tekst 6">
            <a:extLst>
              <a:ext uri="{FF2B5EF4-FFF2-40B4-BE49-F238E27FC236}">
                <a16:creationId xmlns:a16="http://schemas.microsoft.com/office/drawing/2014/main" id="{077712FD-955C-4E42-BEF2-5A0DFB99FE6B}"/>
              </a:ext>
            </a:extLst>
          </p:cNvPr>
          <p:cNvSpPr txBox="1"/>
          <p:nvPr/>
        </p:nvSpPr>
        <p:spPr>
          <a:xfrm>
            <a:off x="817926" y="3819933"/>
            <a:ext cx="868680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</a:t>
            </a:r>
            <a:r>
              <a:rPr lang="en-US" sz="2000" dirty="0"/>
              <a:t> </a:t>
            </a:r>
            <a:r>
              <a:rPr lang="en-US" sz="2000" dirty="0" err="1"/>
              <a:t>kvalitet</a:t>
            </a:r>
            <a:r>
              <a:rPr lang="en-US" sz="2000" dirty="0"/>
              <a:t> i </a:t>
            </a:r>
            <a:r>
              <a:rPr lang="en-US" sz="2000" dirty="0" err="1"/>
              <a:t>ugled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najva</a:t>
            </a:r>
            <a:r>
              <a:rPr lang="sr-Latn-RS" sz="2000" dirty="0"/>
              <a:t>ž</a:t>
            </a:r>
            <a:r>
              <a:rPr lang="en-US" sz="2000" dirty="0" err="1"/>
              <a:t>niji</a:t>
            </a:r>
            <a:r>
              <a:rPr lang="en-US" sz="2000" dirty="0"/>
              <a:t> </a:t>
            </a:r>
            <a:r>
              <a:rPr lang="en-US" sz="2000" dirty="0" err="1"/>
              <a:t>razlozi</a:t>
            </a:r>
            <a:r>
              <a:rPr lang="en-US" sz="2000" dirty="0"/>
              <a:t> za </a:t>
            </a:r>
            <a:r>
              <a:rPr lang="en-US" sz="2000" dirty="0" err="1"/>
              <a:t>predlaganje</a:t>
            </a:r>
            <a:r>
              <a:rPr lang="en-US" sz="2000" dirty="0"/>
              <a:t> </a:t>
            </a:r>
            <a:r>
              <a:rPr lang="en-US" sz="2000" dirty="0" err="1"/>
              <a:t>jedne</a:t>
            </a:r>
            <a:r>
              <a:rPr lang="en-US" sz="2000" dirty="0"/>
              <a:t> </a:t>
            </a:r>
            <a:r>
              <a:rPr lang="en-US" sz="2000" dirty="0" err="1"/>
              <a:t>osobe</a:t>
            </a:r>
            <a:r>
              <a:rPr lang="en-US" sz="2000" dirty="0"/>
              <a:t> za </a:t>
            </a:r>
            <a:r>
              <a:rPr lang="en-US" sz="2000" dirty="0" err="1"/>
              <a:t>urednika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asopisa</a:t>
            </a:r>
            <a:r>
              <a:rPr lang="en-US" sz="2000" dirty="0"/>
              <a:t>. </a:t>
            </a:r>
            <a:r>
              <a:rPr lang="en-US" sz="2000" dirty="0" err="1"/>
              <a:t>Urednik</a:t>
            </a:r>
            <a:r>
              <a:rPr lang="en-US" sz="2000" dirty="0"/>
              <a:t> </a:t>
            </a:r>
            <a:r>
              <a:rPr lang="en-US" sz="2000" dirty="0" err="1"/>
              <a:t>naj</a:t>
            </a:r>
            <a:r>
              <a:rPr lang="sr-Latn-RS" sz="2000" dirty="0" err="1"/>
              <a:t>češć</a:t>
            </a:r>
            <a:r>
              <a:rPr lang="en-US" sz="2000" dirty="0"/>
              <a:t>e </a:t>
            </a:r>
            <a:r>
              <a:rPr lang="en-US" sz="2000" dirty="0" err="1"/>
              <a:t>sam</a:t>
            </a:r>
            <a:r>
              <a:rPr lang="en-US" sz="2000" dirty="0"/>
              <a:t> </a:t>
            </a:r>
            <a:r>
              <a:rPr lang="en-US" sz="2000" dirty="0" err="1"/>
              <a:t>predla</a:t>
            </a:r>
            <a:r>
              <a:rPr lang="sr-Latn-RS" sz="2000" dirty="0"/>
              <a:t>ž</a:t>
            </a:r>
            <a:r>
              <a:rPr lang="en-US" sz="2000" dirty="0"/>
              <a:t>e </a:t>
            </a:r>
            <a:r>
              <a:rPr lang="en-US" sz="2000" dirty="0" err="1"/>
              <a:t>sastav</a:t>
            </a:r>
            <a:r>
              <a:rPr lang="en-US" sz="2000" dirty="0"/>
              <a:t> </a:t>
            </a:r>
            <a:r>
              <a:rPr lang="en-US" sz="2000" dirty="0" err="1"/>
              <a:t>redakcije</a:t>
            </a:r>
            <a:r>
              <a:rPr lang="sr-Latn-RS" sz="2000" dirty="0"/>
              <a:t>. </a:t>
            </a:r>
          </a:p>
          <a:p>
            <a:r>
              <a:rPr lang="sr-Latn-RS" sz="2000" dirty="0"/>
              <a:t>Najčešće je urednik</a:t>
            </a:r>
            <a:r>
              <a:rPr lang="en-US" sz="2000" dirty="0"/>
              <a:t>: (</a:t>
            </a:r>
            <a:r>
              <a:rPr lang="sr-Latn-RS" sz="2000" dirty="0"/>
              <a:t>1</a:t>
            </a:r>
            <a:r>
              <a:rPr lang="en-US" sz="2000" dirty="0"/>
              <a:t>) </a:t>
            </a:r>
            <a:r>
              <a:rPr lang="en-US" sz="2000" dirty="0" err="1"/>
              <a:t>ekstremno</a:t>
            </a:r>
            <a:r>
              <a:rPr lang="en-US" sz="2000" dirty="0"/>
              <a:t> </a:t>
            </a:r>
            <a:r>
              <a:rPr lang="en-US" sz="2000" dirty="0" err="1"/>
              <a:t>vredan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nik</a:t>
            </a:r>
            <a:r>
              <a:rPr lang="en-US" sz="2000" dirty="0"/>
              <a:t> koji </a:t>
            </a:r>
            <a:r>
              <a:rPr lang="en-US" sz="2000" dirty="0" err="1"/>
              <a:t>publikuje</a:t>
            </a:r>
            <a:r>
              <a:rPr lang="en-US" sz="2000" dirty="0"/>
              <a:t> </a:t>
            </a:r>
            <a:r>
              <a:rPr lang="en-US" sz="2000" dirty="0" err="1"/>
              <a:t>veoma</a:t>
            </a:r>
            <a:r>
              <a:rPr lang="en-US" sz="2000" dirty="0"/>
              <a:t> </a:t>
            </a:r>
            <a:r>
              <a:rPr lang="en-US" sz="2000" dirty="0" err="1"/>
              <a:t>veliki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</a:t>
            </a:r>
            <a:r>
              <a:rPr lang="en-US" sz="2000" dirty="0" err="1"/>
              <a:t>radova</a:t>
            </a:r>
            <a:r>
              <a:rPr lang="en-US" sz="2000" dirty="0"/>
              <a:t> i</a:t>
            </a:r>
            <a:r>
              <a:rPr lang="sr-Latn-RS" sz="2000" dirty="0"/>
              <a:t>/ili</a:t>
            </a:r>
            <a:r>
              <a:rPr lang="en-US" sz="2000" dirty="0"/>
              <a:t> (</a:t>
            </a:r>
            <a:r>
              <a:rPr lang="sr-Latn-RS" sz="2000" dirty="0"/>
              <a:t>2</a:t>
            </a:r>
            <a:r>
              <a:rPr lang="en-US" sz="2000" dirty="0"/>
              <a:t>) </a:t>
            </a:r>
            <a:r>
              <a:rPr lang="en-US" sz="2000" dirty="0" err="1"/>
              <a:t>ugledni</a:t>
            </a:r>
            <a:r>
              <a:rPr lang="en-US" sz="2000" dirty="0"/>
              <a:t> professor</a:t>
            </a:r>
            <a:r>
              <a:rPr lang="sr-Latn-RS" sz="2000" dirty="0"/>
              <a:t>-</a:t>
            </a:r>
            <a:r>
              <a:rPr lang="en-US" sz="2000" dirty="0"/>
              <a:t> </a:t>
            </a:r>
            <a:r>
              <a:rPr lang="en-US" sz="2000" dirty="0" err="1"/>
              <a:t>uva</a:t>
            </a:r>
            <a:r>
              <a:rPr lang="sr-Latn-RS" sz="2000" dirty="0"/>
              <a:t>ž</a:t>
            </a:r>
            <a:r>
              <a:rPr lang="en-US" sz="2000" dirty="0" err="1"/>
              <a:t>eni</a:t>
            </a:r>
            <a:r>
              <a:rPr lang="en-US" sz="2000" dirty="0"/>
              <a:t> </a:t>
            </a:r>
            <a:r>
              <a:rPr lang="en-US" sz="2000" dirty="0" err="1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nik</a:t>
            </a:r>
            <a:r>
              <a:rPr lang="en-US" sz="2000" dirty="0"/>
              <a:t> koji </a:t>
            </a:r>
            <a:r>
              <a:rPr lang="en-US" sz="2000" dirty="0" err="1"/>
              <a:t>ima</a:t>
            </a:r>
            <a:r>
              <a:rPr lang="en-US" sz="2000" dirty="0"/>
              <a:t> </a:t>
            </a:r>
            <a:r>
              <a:rPr lang="en-US" sz="2000" dirty="0" err="1"/>
              <a:t>veliki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</a:t>
            </a:r>
            <a:r>
              <a:rPr lang="en-US" sz="2000" dirty="0" err="1"/>
              <a:t>citiranih</a:t>
            </a:r>
            <a:r>
              <a:rPr lang="en-US" sz="2000" dirty="0"/>
              <a:t> </a:t>
            </a:r>
            <a:r>
              <a:rPr lang="en-US" sz="2000" dirty="0" err="1"/>
              <a:t>radova</a:t>
            </a:r>
            <a:r>
              <a:rPr lang="sr-Latn-RS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7628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kvir za tekst 2">
            <a:extLst>
              <a:ext uri="{FF2B5EF4-FFF2-40B4-BE49-F238E27FC236}">
                <a16:creationId xmlns:a16="http://schemas.microsoft.com/office/drawing/2014/main" id="{CC07724C-93C6-4BE8-AF65-4671B30574D1}"/>
              </a:ext>
            </a:extLst>
          </p:cNvPr>
          <p:cNvSpPr txBox="1"/>
          <p:nvPr/>
        </p:nvSpPr>
        <p:spPr>
          <a:xfrm>
            <a:off x="2369889" y="210260"/>
            <a:ext cx="60987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PISANJE NAU</a:t>
            </a:r>
            <a:r>
              <a:rPr lang="sr-Latn-RS" sz="2800" dirty="0"/>
              <a:t>Č</a:t>
            </a:r>
            <a:r>
              <a:rPr lang="en-US" sz="2800" dirty="0"/>
              <a:t>NOG </a:t>
            </a:r>
            <a:r>
              <a:rPr lang="sr-Latn-RS" sz="2800" dirty="0"/>
              <a:t>RADA</a:t>
            </a:r>
            <a:endParaRPr lang="en-US" sz="2800" dirty="0"/>
          </a:p>
        </p:txBody>
      </p:sp>
      <p:sp>
        <p:nvSpPr>
          <p:cNvPr id="9" name="Okvir za tekst 8">
            <a:extLst>
              <a:ext uri="{FF2B5EF4-FFF2-40B4-BE49-F238E27FC236}">
                <a16:creationId xmlns:a16="http://schemas.microsoft.com/office/drawing/2014/main" id="{356F8499-8BF2-449C-BD34-60A82C8A0E27}"/>
              </a:ext>
            </a:extLst>
          </p:cNvPr>
          <p:cNvSpPr txBox="1"/>
          <p:nvPr/>
        </p:nvSpPr>
        <p:spPr>
          <a:xfrm>
            <a:off x="989901" y="2095533"/>
            <a:ext cx="8552575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Nau</a:t>
            </a:r>
            <a:r>
              <a:rPr lang="sr-Latn-RS" sz="2000" dirty="0"/>
              <a:t>č</a:t>
            </a:r>
            <a:r>
              <a:rPr lang="en-US" sz="2000" dirty="0" err="1"/>
              <a:t>ni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anak</a:t>
            </a:r>
            <a:r>
              <a:rPr lang="en-US" sz="2000" dirty="0"/>
              <a:t> je obi</a:t>
            </a:r>
            <a:r>
              <a:rPr lang="sr-Latn-RS" sz="2000" dirty="0"/>
              <a:t>č</a:t>
            </a:r>
            <a:r>
              <a:rPr lang="en-US" sz="2000" dirty="0"/>
              <a:t>no </a:t>
            </a:r>
            <a:r>
              <a:rPr lang="en-US" sz="2000" dirty="0" err="1"/>
              <a:t>podeljen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slede</a:t>
            </a:r>
            <a:r>
              <a:rPr lang="sr-Latn-RS" sz="2000" dirty="0"/>
              <a:t>ć</a:t>
            </a:r>
            <a:r>
              <a:rPr lang="en-US" sz="2000" dirty="0"/>
              <a:t>e </a:t>
            </a:r>
            <a:r>
              <a:rPr lang="en-US" sz="2000" dirty="0" err="1"/>
              <a:t>delove</a:t>
            </a:r>
            <a:r>
              <a:rPr lang="en-US" sz="2000" dirty="0"/>
              <a:t>: </a:t>
            </a:r>
            <a:endParaRPr lang="sr-Latn-RS" sz="2000" dirty="0"/>
          </a:p>
          <a:p>
            <a:pPr algn="just"/>
            <a:endParaRPr lang="sr-Latn-RS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Naslov</a:t>
            </a:r>
            <a:r>
              <a:rPr lang="en-US" sz="2000" dirty="0"/>
              <a:t> </a:t>
            </a:r>
            <a:r>
              <a:rPr lang="sr-Latn-RS" sz="2000" dirty="0"/>
              <a:t>č</a:t>
            </a:r>
            <a:r>
              <a:rPr lang="en-US" sz="2000" dirty="0" err="1"/>
              <a:t>lanka</a:t>
            </a:r>
            <a:r>
              <a:rPr lang="en-US" sz="2000" dirty="0"/>
              <a:t> </a:t>
            </a:r>
            <a:r>
              <a:rPr lang="sr-Latn-RS" sz="2000" dirty="0"/>
              <a:t>- </a:t>
            </a:r>
            <a:r>
              <a:rPr lang="en-US" sz="2000" dirty="0" err="1"/>
              <a:t>kratak</a:t>
            </a:r>
            <a:r>
              <a:rPr lang="en-US" sz="2000" dirty="0"/>
              <a:t>, </a:t>
            </a:r>
            <a:r>
              <a:rPr lang="sr-Latn-RS" sz="2000" dirty="0"/>
              <a:t>jasan i koncizan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Latn-RS" sz="2000" b="1" dirty="0"/>
              <a:t>Autori i njihova </a:t>
            </a:r>
            <a:r>
              <a:rPr lang="sr-Latn-RS" sz="2000" b="1" dirty="0" err="1"/>
              <a:t>afilijacija</a:t>
            </a:r>
            <a:endParaRPr lang="sr-Latn-RS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Latn-RS" sz="2000" b="1" dirty="0"/>
              <a:t>Sažetak ili apstrakt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Latn-RS" sz="2000" b="1" dirty="0"/>
              <a:t>Ključne reči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Uvod</a:t>
            </a:r>
            <a:r>
              <a:rPr lang="en-US" sz="2000" dirty="0"/>
              <a:t> (Za</a:t>
            </a:r>
            <a:r>
              <a:rPr lang="sr-Latn-RS" sz="2000" dirty="0"/>
              <a:t>š</a:t>
            </a:r>
            <a:r>
              <a:rPr lang="en-US" sz="2000" dirty="0"/>
              <a:t>to je to ra</a:t>
            </a:r>
            <a:r>
              <a:rPr lang="sr-Latn-RS" sz="2000" dirty="0" err="1"/>
              <a:t>đe</a:t>
            </a:r>
            <a:r>
              <a:rPr lang="en-US" sz="2000" dirty="0"/>
              <a:t>no i </a:t>
            </a:r>
            <a:r>
              <a:rPr lang="sr-Latn-RS" sz="2000" dirty="0"/>
              <a:t>š</a:t>
            </a:r>
            <a:r>
              <a:rPr lang="en-US" sz="2000" dirty="0"/>
              <a:t>ta je </a:t>
            </a:r>
            <a:r>
              <a:rPr lang="en-US" sz="2000" dirty="0" err="1"/>
              <a:t>ura</a:t>
            </a:r>
            <a:r>
              <a:rPr lang="sr-Latn-RS" sz="2000" dirty="0"/>
              <a:t>đ</a:t>
            </a:r>
            <a:r>
              <a:rPr lang="en-US" sz="2000" dirty="0" err="1"/>
              <a:t>eno</a:t>
            </a:r>
            <a:r>
              <a:rPr lang="en-US" sz="2000" dirty="0"/>
              <a:t>?) </a:t>
            </a:r>
            <a:endParaRPr lang="sr-Latn-R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Materijal</a:t>
            </a:r>
            <a:r>
              <a:rPr lang="en-US" sz="2000" dirty="0"/>
              <a:t> </a:t>
            </a:r>
            <a:r>
              <a:rPr lang="en-US" sz="2000" b="1" dirty="0"/>
              <a:t>i</a:t>
            </a:r>
            <a:r>
              <a:rPr lang="en-US" sz="2000" dirty="0"/>
              <a:t> </a:t>
            </a:r>
            <a:r>
              <a:rPr lang="en-US" sz="2000" b="1" dirty="0" err="1"/>
              <a:t>metod</a:t>
            </a:r>
            <a:r>
              <a:rPr lang="sr-Latn-RS" sz="2000" dirty="0"/>
              <a:t>e</a:t>
            </a:r>
            <a:r>
              <a:rPr lang="en-US" sz="2000" dirty="0"/>
              <a:t> (</a:t>
            </a:r>
            <a:r>
              <a:rPr lang="sr-Latn-RS" sz="2000" dirty="0"/>
              <a:t>Na koji način, kojim sredstvima i metodama je </a:t>
            </a:r>
            <a:r>
              <a:rPr lang="sr-Latn-RS" sz="2000" dirty="0" err="1"/>
              <a:t>uradjeno</a:t>
            </a:r>
            <a:r>
              <a:rPr lang="en-US" sz="2000" dirty="0"/>
              <a:t>?) </a:t>
            </a:r>
            <a:endParaRPr lang="sr-Latn-R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Diskusija</a:t>
            </a:r>
            <a:r>
              <a:rPr lang="en-US" sz="2000" dirty="0"/>
              <a:t> (</a:t>
            </a:r>
            <a:r>
              <a:rPr lang="sr-Latn-RS" sz="2000" dirty="0"/>
              <a:t>Š</a:t>
            </a:r>
            <a:r>
              <a:rPr lang="en-US" sz="2000" dirty="0"/>
              <a:t>ta to </a:t>
            </a:r>
            <a:r>
              <a:rPr lang="en-US" sz="2000" dirty="0" err="1"/>
              <a:t>sve</a:t>
            </a:r>
            <a:r>
              <a:rPr lang="en-US" sz="2000" dirty="0"/>
              <a:t> </a:t>
            </a:r>
            <a:r>
              <a:rPr lang="en-US" sz="2000" dirty="0" err="1"/>
              <a:t>zna</a:t>
            </a:r>
            <a:r>
              <a:rPr lang="sr-Latn-RS" sz="2000" dirty="0"/>
              <a:t>č</a:t>
            </a:r>
            <a:r>
              <a:rPr lang="en-US" sz="2000" dirty="0"/>
              <a:t>i</a:t>
            </a:r>
            <a:r>
              <a:rPr lang="sr-Latn-RS" sz="2000" dirty="0"/>
              <a:t>, pogotovo u odnosu na već poznate literaturne podatke</a:t>
            </a:r>
            <a:r>
              <a:rPr lang="en-US" sz="2000" dirty="0"/>
              <a:t>?) </a:t>
            </a:r>
            <a:endParaRPr lang="sr-Latn-R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Zaklju</a:t>
            </a:r>
            <a:r>
              <a:rPr lang="sr-Latn-RS" sz="2000" b="1" dirty="0"/>
              <a:t>č</a:t>
            </a:r>
            <a:r>
              <a:rPr lang="en-US" sz="2000" b="1" dirty="0" err="1"/>
              <a:t>ak</a:t>
            </a:r>
            <a:r>
              <a:rPr lang="en-US" sz="2000" dirty="0"/>
              <a:t> (Koji </a:t>
            </a:r>
            <a:r>
              <a:rPr lang="en-US" sz="2000" dirty="0" err="1"/>
              <a:t>su</a:t>
            </a:r>
            <a:r>
              <a:rPr lang="en-US" sz="2000" dirty="0"/>
              <a:t> </a:t>
            </a:r>
            <a:r>
              <a:rPr lang="en-US" sz="2000" dirty="0" err="1"/>
              <a:t>uzroci</a:t>
            </a:r>
            <a:r>
              <a:rPr lang="en-US" sz="2000" dirty="0"/>
              <a:t> i </a:t>
            </a:r>
            <a:r>
              <a:rPr lang="en-US" sz="2000" dirty="0" err="1"/>
              <a:t>posledice</a:t>
            </a:r>
            <a:r>
              <a:rPr lang="en-US" sz="2000" dirty="0"/>
              <a:t>?) </a:t>
            </a:r>
            <a:endParaRPr lang="sr-Latn-R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Zahvalnost</a:t>
            </a:r>
            <a:r>
              <a:rPr lang="en-US" sz="2000" dirty="0"/>
              <a:t> (Ko je </a:t>
            </a:r>
            <a:r>
              <a:rPr lang="en-US" sz="2000" dirty="0" err="1"/>
              <a:t>pomogao</a:t>
            </a:r>
            <a:r>
              <a:rPr lang="en-US" sz="2000" dirty="0"/>
              <a:t>?) </a:t>
            </a:r>
            <a:endParaRPr lang="sr-Latn-R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err="1"/>
              <a:t>Literatura</a:t>
            </a:r>
            <a:r>
              <a:rPr lang="en-US" sz="2000" dirty="0"/>
              <a:t> - Reference (Ko je </a:t>
            </a:r>
            <a:r>
              <a:rPr lang="en-US" sz="2000" dirty="0" err="1"/>
              <a:t>citiran</a:t>
            </a:r>
            <a:r>
              <a:rPr lang="en-US" sz="2000" dirty="0"/>
              <a:t> u </a:t>
            </a:r>
            <a:r>
              <a:rPr lang="en-US" sz="2000" dirty="0" err="1"/>
              <a:t>tekstu</a:t>
            </a:r>
            <a:r>
              <a:rPr lang="en-US" sz="2000" dirty="0"/>
              <a:t>?)</a:t>
            </a:r>
          </a:p>
          <a:p>
            <a:pPr algn="just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8869436"/>
      </p:ext>
    </p:extLst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1_Kapljica">
  <a:themeElements>
    <a:clrScheme name="Kapljica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TM04033925[[fn=Kapljica]]</Template>
  <TotalTime>243</TotalTime>
  <Words>2550</Words>
  <Application>Microsoft Office PowerPoint</Application>
  <PresentationFormat>Široki ekran</PresentationFormat>
  <Paragraphs>168</Paragraphs>
  <Slides>51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2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51</vt:i4>
      </vt:variant>
    </vt:vector>
  </HeadingPairs>
  <TitlesOfParts>
    <vt:vector size="55" baseType="lpstr">
      <vt:lpstr>Arial</vt:lpstr>
      <vt:lpstr>Tw Cen MT</vt:lpstr>
      <vt:lpstr>Kapljica</vt:lpstr>
      <vt:lpstr>1_Kapljica</vt:lpstr>
      <vt:lpstr>Izbor metodologije, postavljanje hipoteze i ciljeva</vt:lpstr>
      <vt:lpstr>vrsta naučnog rada</vt:lpstr>
      <vt:lpstr>vrsta naučnog rada</vt:lpstr>
      <vt:lpstr>Tip naučnog rada</vt:lpstr>
      <vt:lpstr>vrsta naučnog rada</vt:lpstr>
      <vt:lpstr>vrsta naučnog rada</vt:lpstr>
      <vt:lpstr>PowerPoint prezentacija</vt:lpstr>
      <vt:lpstr>PowerPoint prezentacija</vt:lpstr>
      <vt:lpstr>PowerPoint prezentacija</vt:lpstr>
      <vt:lpstr>POSTAVLJANJE HIPOTEZE</vt:lpstr>
      <vt:lpstr>ALGORITAM RAZMIŠLJANJA TOKOM PLANIRANJA NAUČNOG RADA</vt:lpstr>
      <vt:lpstr>HIPOTEZA</vt:lpstr>
      <vt:lpstr>HIPOTEZA</vt:lpstr>
      <vt:lpstr>HIPOTEZA</vt:lpstr>
      <vt:lpstr>HIPOTEZA</vt:lpstr>
      <vt:lpstr>TIPOVI HIPOTEZA</vt:lpstr>
      <vt:lpstr>PowerPoint prezentacija</vt:lpstr>
      <vt:lpstr>PowerPoint prezentacija</vt:lpstr>
      <vt:lpstr>PowerPoint prezentacija</vt:lpstr>
      <vt:lpstr>PowerPoint prezentacija</vt:lpstr>
      <vt:lpstr>NASLOV NAUČNOG RADA</vt:lpstr>
      <vt:lpstr>NAVODJENJE AutorA i afilijacije</vt:lpstr>
      <vt:lpstr>Sažetak</vt:lpstr>
      <vt:lpstr>Sažetak</vt:lpstr>
      <vt:lpstr>Grafički apstrakt</vt:lpstr>
      <vt:lpstr>Uvod</vt:lpstr>
      <vt:lpstr>Uvod</vt:lpstr>
      <vt:lpstr>Uvod</vt:lpstr>
      <vt:lpstr>Uvod</vt:lpstr>
      <vt:lpstr>Uvod</vt:lpstr>
      <vt:lpstr>Uvod</vt:lpstr>
      <vt:lpstr>IZBOR METODOLOGIJE NAUČNOG ISTRAŽIVANJA</vt:lpstr>
      <vt:lpstr>METODOLOGIJA NAUČNOG ISTRAŽIVANJA</vt:lpstr>
      <vt:lpstr>VRSTE METODA</vt:lpstr>
      <vt:lpstr>Materijal i metode</vt:lpstr>
      <vt:lpstr>Materijal i metode</vt:lpstr>
      <vt:lpstr>Materijal</vt:lpstr>
      <vt:lpstr>Izbor istraživačke strategije zavisi od: </vt:lpstr>
      <vt:lpstr>IZBOR METODOLOGIJE ISTRAŽIVANJA</vt:lpstr>
      <vt:lpstr>IZBOR METODOLOGIJE ISTRAŽIVANJA</vt:lpstr>
      <vt:lpstr>METODOLOGIJA NAUČNOG ISTRAŽIVANJA</vt:lpstr>
      <vt:lpstr>IZBOR METODOLOGIJE NAUČNOG ISTRAŽIVANJA</vt:lpstr>
      <vt:lpstr>Metode</vt:lpstr>
      <vt:lpstr>Rezultati</vt:lpstr>
      <vt:lpstr>Rezultati</vt:lpstr>
      <vt:lpstr>Diskusija</vt:lpstr>
      <vt:lpstr>Diskusija</vt:lpstr>
      <vt:lpstr>Diskusija</vt:lpstr>
      <vt:lpstr>Zaključak</vt:lpstr>
      <vt:lpstr>Reference Harvardski sistem</vt:lpstr>
      <vt:lpstr>Reference numerički sistem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Избор методологије, постављање хипотезе и циљева</dc:title>
  <dc:creator>Danijela Cvetković</dc:creator>
  <cp:lastModifiedBy>Danijela Cvetković</cp:lastModifiedBy>
  <cp:revision>17</cp:revision>
  <dcterms:created xsi:type="dcterms:W3CDTF">2021-03-02T15:01:12Z</dcterms:created>
  <dcterms:modified xsi:type="dcterms:W3CDTF">2021-03-02T19:04:59Z</dcterms:modified>
</cp:coreProperties>
</file>